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8" r:id="rId5"/>
    <p:sldId id="264" r:id="rId6"/>
    <p:sldId id="267" r:id="rId7"/>
    <p:sldId id="265" r:id="rId8"/>
    <p:sldId id="304" r:id="rId9"/>
    <p:sldId id="288" r:id="rId10"/>
    <p:sldId id="289" r:id="rId11"/>
    <p:sldId id="290" r:id="rId12"/>
    <p:sldId id="291" r:id="rId13"/>
    <p:sldId id="292" r:id="rId14"/>
    <p:sldId id="306" r:id="rId15"/>
    <p:sldId id="293" r:id="rId16"/>
    <p:sldId id="294" r:id="rId17"/>
    <p:sldId id="295" r:id="rId18"/>
    <p:sldId id="296" r:id="rId19"/>
    <p:sldId id="297" r:id="rId20"/>
    <p:sldId id="298" r:id="rId21"/>
    <p:sldId id="299" r:id="rId22"/>
    <p:sldId id="300" r:id="rId23"/>
    <p:sldId id="305" r:id="rId24"/>
    <p:sldId id="301" r:id="rId25"/>
    <p:sldId id="302" r:id="rId26"/>
    <p:sldId id="303"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7" d="100"/>
          <a:sy n="107" d="100"/>
        </p:scale>
        <p:origin x="13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7CA2CA-A60D-4DF3-BE84-15A3776A782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9585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CA2CA-A60D-4DF3-BE84-15A3776A782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271069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CA2CA-A60D-4DF3-BE84-15A3776A782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271214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446"/>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838200" y="1320800"/>
            <a:ext cx="10515600" cy="4856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CA2CA-A60D-4DF3-BE84-15A3776A782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345128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7CA2CA-A60D-4DF3-BE84-15A3776A782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149432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838200" y="1364343"/>
            <a:ext cx="5181600" cy="4812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64343"/>
            <a:ext cx="5181600" cy="4812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7CA2CA-A60D-4DF3-BE84-15A3776A782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26251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7CA2CA-A60D-4DF3-BE84-15A3776A7825}"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411116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7CA2CA-A60D-4DF3-BE84-15A3776A7825}"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128923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CA2CA-A60D-4DF3-BE84-15A3776A7825}"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427236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7CA2CA-A60D-4DF3-BE84-15A3776A782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300454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7CA2CA-A60D-4DF3-BE84-15A3776A782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357958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CA2CA-A60D-4DF3-BE84-15A3776A7825}"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BA263-E354-463E-A660-BA742ED4B643}" type="slidenum">
              <a:rPr lang="en-US" smtClean="0"/>
              <a:t>‹#›</a:t>
            </a:fld>
            <a:endParaRPr lang="en-US"/>
          </a:p>
        </p:txBody>
      </p:sp>
    </p:spTree>
    <p:extLst>
      <p:ext uri="{BB962C8B-B14F-4D97-AF65-F5344CB8AC3E}">
        <p14:creationId xmlns:p14="http://schemas.microsoft.com/office/powerpoint/2010/main" val="431331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Prototyping Next-Generation User Interfaces </a:t>
            </a:r>
          </a:p>
        </p:txBody>
      </p:sp>
      <p:sp>
        <p:nvSpPr>
          <p:cNvPr id="3" name="Subtitle 2"/>
          <p:cNvSpPr>
            <a:spLocks noGrp="1"/>
          </p:cNvSpPr>
          <p:nvPr>
            <p:ph type="subTitle" idx="1"/>
          </p:nvPr>
        </p:nvSpPr>
        <p:spPr/>
        <p:txBody>
          <a:bodyPr/>
          <a:lstStyle/>
          <a:p>
            <a:r>
              <a:rPr lang="en-US" dirty="0" smtClean="0"/>
              <a:t>Wake County EMS</a:t>
            </a:r>
            <a:endParaRPr lang="en-US" dirty="0"/>
          </a:p>
          <a:p>
            <a:r>
              <a:rPr lang="en-US" dirty="0"/>
              <a:t>1</a:t>
            </a:r>
            <a:r>
              <a:rPr lang="en-US" baseline="30000" dirty="0"/>
              <a:t>st</a:t>
            </a:r>
            <a:r>
              <a:rPr lang="en-US" dirty="0"/>
              <a:t> Group Discussion</a:t>
            </a:r>
          </a:p>
        </p:txBody>
      </p:sp>
    </p:spTree>
    <p:extLst>
      <p:ext uri="{BB962C8B-B14F-4D97-AF65-F5344CB8AC3E}">
        <p14:creationId xmlns:p14="http://schemas.microsoft.com/office/powerpoint/2010/main" val="1104948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50876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2049479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1238542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1803350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2187793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1488516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1929028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384730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70" y="-1465005"/>
            <a:ext cx="13240572" cy="10188091"/>
          </a:xfrm>
          <a:prstGeom prst="rect">
            <a:avLst/>
          </a:prstGeom>
        </p:spPr>
      </p:pic>
    </p:spTree>
    <p:extLst>
      <p:ext uri="{BB962C8B-B14F-4D97-AF65-F5344CB8AC3E}">
        <p14:creationId xmlns:p14="http://schemas.microsoft.com/office/powerpoint/2010/main" val="3539098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1496161"/>
            <a:ext cx="13251542" cy="10196533"/>
          </a:xfrm>
          <a:prstGeom prst="rect">
            <a:avLst/>
          </a:prstGeom>
        </p:spPr>
      </p:pic>
    </p:spTree>
    <p:extLst>
      <p:ext uri="{BB962C8B-B14F-4D97-AF65-F5344CB8AC3E}">
        <p14:creationId xmlns:p14="http://schemas.microsoft.com/office/powerpoint/2010/main" val="3151410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lstStyle/>
          <a:p>
            <a:r>
              <a:rPr lang="en-US" dirty="0"/>
              <a:t>Present the methodology, possible scenarios and the decisions we have made</a:t>
            </a:r>
          </a:p>
          <a:p>
            <a:r>
              <a:rPr lang="en-US" dirty="0"/>
              <a:t>Present the possible user interface features we think could enhance the task in the chosen scenario</a:t>
            </a:r>
          </a:p>
          <a:p>
            <a:r>
              <a:rPr lang="en-US" dirty="0"/>
              <a:t>Discuss the procedures during </a:t>
            </a:r>
            <a:r>
              <a:rPr lang="en-US" dirty="0" smtClean="0"/>
              <a:t>the assessment and treatment of a trauma</a:t>
            </a:r>
            <a:endParaRPr lang="en-US" dirty="0"/>
          </a:p>
          <a:p>
            <a:r>
              <a:rPr lang="en-US" dirty="0"/>
              <a:t>Discuss the features that could be included and could be removed</a:t>
            </a:r>
          </a:p>
          <a:p>
            <a:r>
              <a:rPr lang="en-US" dirty="0"/>
              <a:t>Q&amp;A</a:t>
            </a:r>
          </a:p>
        </p:txBody>
      </p:sp>
    </p:spTree>
    <p:extLst>
      <p:ext uri="{BB962C8B-B14F-4D97-AF65-F5344CB8AC3E}">
        <p14:creationId xmlns:p14="http://schemas.microsoft.com/office/powerpoint/2010/main" val="3141389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 y="0"/>
            <a:ext cx="12191031" cy="6858000"/>
          </a:xfrm>
          <a:prstGeom prst="rect">
            <a:avLst/>
          </a:prstGeom>
        </p:spPr>
      </p:pic>
    </p:spTree>
    <p:extLst>
      <p:ext uri="{BB962C8B-B14F-4D97-AF65-F5344CB8AC3E}">
        <p14:creationId xmlns:p14="http://schemas.microsoft.com/office/powerpoint/2010/main" val="1051380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93" y="-903851"/>
            <a:ext cx="13596849" cy="8695660"/>
          </a:xfrm>
          <a:prstGeom prst="rect">
            <a:avLst/>
          </a:prstGeom>
        </p:spPr>
      </p:pic>
    </p:spTree>
    <p:extLst>
      <p:ext uri="{BB962C8B-B14F-4D97-AF65-F5344CB8AC3E}">
        <p14:creationId xmlns:p14="http://schemas.microsoft.com/office/powerpoint/2010/main" val="875913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076" y="-895415"/>
            <a:ext cx="13587350" cy="8689585"/>
          </a:xfrm>
          <a:prstGeom prst="rect">
            <a:avLst/>
          </a:prstGeom>
        </p:spPr>
      </p:pic>
    </p:spTree>
    <p:extLst>
      <p:ext uri="{BB962C8B-B14F-4D97-AF65-F5344CB8AC3E}">
        <p14:creationId xmlns:p14="http://schemas.microsoft.com/office/powerpoint/2010/main" val="922022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6"/>
            <a:ext cx="12192000" cy="6855167"/>
          </a:xfrm>
          <a:prstGeom prst="rect">
            <a:avLst/>
          </a:prstGeom>
        </p:spPr>
      </p:pic>
    </p:spTree>
    <p:extLst>
      <p:ext uri="{BB962C8B-B14F-4D97-AF65-F5344CB8AC3E}">
        <p14:creationId xmlns:p14="http://schemas.microsoft.com/office/powerpoint/2010/main" val="145413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71" y="0"/>
            <a:ext cx="11852058" cy="6858000"/>
          </a:xfrm>
          <a:prstGeom prst="rect">
            <a:avLst/>
          </a:prstGeom>
        </p:spPr>
      </p:pic>
    </p:spTree>
    <p:extLst>
      <p:ext uri="{BB962C8B-B14F-4D97-AF65-F5344CB8AC3E}">
        <p14:creationId xmlns:p14="http://schemas.microsoft.com/office/powerpoint/2010/main" val="2564343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71" y="0"/>
            <a:ext cx="11852058" cy="6858000"/>
          </a:xfrm>
          <a:prstGeom prst="rect">
            <a:avLst/>
          </a:prstGeom>
        </p:spPr>
      </p:pic>
    </p:spTree>
    <p:extLst>
      <p:ext uri="{BB962C8B-B14F-4D97-AF65-F5344CB8AC3E}">
        <p14:creationId xmlns:p14="http://schemas.microsoft.com/office/powerpoint/2010/main" val="4291460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71" y="0"/>
            <a:ext cx="11852058" cy="6858000"/>
          </a:xfrm>
          <a:prstGeom prst="rect">
            <a:avLst/>
          </a:prstGeom>
        </p:spPr>
      </p:pic>
    </p:spTree>
    <p:extLst>
      <p:ext uri="{BB962C8B-B14F-4D97-AF65-F5344CB8AC3E}">
        <p14:creationId xmlns:p14="http://schemas.microsoft.com/office/powerpoint/2010/main" val="2772953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you</a:t>
            </a:r>
          </a:p>
        </p:txBody>
      </p:sp>
      <p:sp>
        <p:nvSpPr>
          <p:cNvPr id="3" name="Content Placeholder 2"/>
          <p:cNvSpPr>
            <a:spLocks noGrp="1"/>
          </p:cNvSpPr>
          <p:nvPr>
            <p:ph idx="1"/>
          </p:nvPr>
        </p:nvSpPr>
        <p:spPr/>
        <p:txBody>
          <a:bodyPr/>
          <a:lstStyle/>
          <a:p>
            <a:r>
              <a:rPr lang="en-US" dirty="0" smtClean="0"/>
              <a:t>What are the information needed during a gunshot wound trauma?</a:t>
            </a:r>
          </a:p>
          <a:p>
            <a:r>
              <a:rPr lang="en-US" dirty="0" smtClean="0"/>
              <a:t>How would you like the information presented?</a:t>
            </a:r>
          </a:p>
          <a:p>
            <a:r>
              <a:rPr lang="en-US" dirty="0" smtClean="0"/>
              <a:t>How would you like to access </a:t>
            </a:r>
            <a:r>
              <a:rPr lang="en-US" smtClean="0"/>
              <a:t>the information?</a:t>
            </a:r>
            <a:endParaRPr lang="en-US" dirty="0"/>
          </a:p>
        </p:txBody>
      </p:sp>
    </p:spTree>
    <p:extLst>
      <p:ext uri="{BB962C8B-B14F-4D97-AF65-F5344CB8AC3E}">
        <p14:creationId xmlns:p14="http://schemas.microsoft.com/office/powerpoint/2010/main" val="1168348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Methodology</a:t>
            </a:r>
          </a:p>
        </p:txBody>
      </p:sp>
      <p:sp>
        <p:nvSpPr>
          <p:cNvPr id="25" name="Content Placeholder 24"/>
          <p:cNvSpPr>
            <a:spLocks noGrp="1"/>
          </p:cNvSpPr>
          <p:nvPr>
            <p:ph sz="half" idx="1"/>
          </p:nvPr>
        </p:nvSpPr>
        <p:spPr/>
        <p:txBody>
          <a:bodyPr>
            <a:normAutofit/>
          </a:bodyPr>
          <a:lstStyle/>
          <a:p>
            <a:r>
              <a:rPr lang="en-US" b="1" dirty="0"/>
              <a:t>Gather data </a:t>
            </a:r>
            <a:r>
              <a:rPr lang="en-US" dirty="0"/>
              <a:t>through interviews and training observations</a:t>
            </a:r>
          </a:p>
          <a:p>
            <a:r>
              <a:rPr lang="en-US" b="1" dirty="0"/>
              <a:t>Speech to text </a:t>
            </a:r>
            <a:r>
              <a:rPr lang="en-US" dirty="0"/>
              <a:t>conversion of the interviews</a:t>
            </a:r>
          </a:p>
          <a:p>
            <a:r>
              <a:rPr lang="en-US" b="1" dirty="0"/>
              <a:t>Analyze the answers </a:t>
            </a:r>
            <a:r>
              <a:rPr lang="en-US" dirty="0"/>
              <a:t>and the video recordings of the training exercises</a:t>
            </a:r>
          </a:p>
          <a:p>
            <a:r>
              <a:rPr lang="en-US" b="1" dirty="0"/>
              <a:t>Brainstorm possible scenarios</a:t>
            </a:r>
            <a:r>
              <a:rPr lang="en-US" dirty="0"/>
              <a:t>, task to simulate and user interfaces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438" y="950358"/>
            <a:ext cx="4901609" cy="4743099"/>
          </a:xfrm>
          <a:prstGeom prst="rect">
            <a:avLst/>
          </a:prstGeom>
        </p:spPr>
      </p:pic>
    </p:spTree>
    <p:extLst>
      <p:ext uri="{BB962C8B-B14F-4D97-AF65-F5344CB8AC3E}">
        <p14:creationId xmlns:p14="http://schemas.microsoft.com/office/powerpoint/2010/main" val="673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Scenarios</a:t>
            </a:r>
          </a:p>
        </p:txBody>
      </p:sp>
      <p:sp>
        <p:nvSpPr>
          <p:cNvPr id="3" name="Content Placeholder 2"/>
          <p:cNvSpPr>
            <a:spLocks noGrp="1"/>
          </p:cNvSpPr>
          <p:nvPr>
            <p:ph sz="half" idx="1"/>
          </p:nvPr>
        </p:nvSpPr>
        <p:spPr>
          <a:xfrm>
            <a:off x="838198" y="1825625"/>
            <a:ext cx="7720915" cy="4351338"/>
          </a:xfrm>
        </p:spPr>
        <p:txBody>
          <a:bodyPr>
            <a:normAutofit lnSpcReduction="10000"/>
          </a:bodyPr>
          <a:lstStyle/>
          <a:p>
            <a:r>
              <a:rPr lang="en-US" dirty="0" smtClean="0"/>
              <a:t>Basic </a:t>
            </a:r>
            <a:r>
              <a:rPr lang="en-US" dirty="0"/>
              <a:t>Medical/Trauma Assessment </a:t>
            </a:r>
          </a:p>
          <a:p>
            <a:r>
              <a:rPr lang="en-US" dirty="0"/>
              <a:t>Gunshot </a:t>
            </a:r>
          </a:p>
          <a:p>
            <a:r>
              <a:rPr lang="en-US" dirty="0"/>
              <a:t>Conscious Patient with Head Injuries </a:t>
            </a:r>
          </a:p>
          <a:p>
            <a:r>
              <a:rPr lang="en-US" dirty="0"/>
              <a:t>Unresponsive Patient </a:t>
            </a:r>
          </a:p>
          <a:p>
            <a:r>
              <a:rPr lang="en-US" dirty="0"/>
              <a:t>Fractured bone</a:t>
            </a:r>
          </a:p>
          <a:p>
            <a:r>
              <a:rPr lang="en-US" dirty="0"/>
              <a:t>Overdose Patient</a:t>
            </a:r>
          </a:p>
          <a:p>
            <a:r>
              <a:rPr lang="en-US" dirty="0"/>
              <a:t>Burns</a:t>
            </a:r>
          </a:p>
          <a:p>
            <a:r>
              <a:rPr lang="en-US" dirty="0"/>
              <a:t>Car/motorcycle crash</a:t>
            </a:r>
          </a:p>
          <a:p>
            <a:r>
              <a:rPr lang="en-US" dirty="0"/>
              <a:t>Active Shooters</a:t>
            </a:r>
          </a:p>
          <a:p>
            <a:endParaRPr lang="en-US" dirty="0"/>
          </a:p>
        </p:txBody>
      </p:sp>
    </p:spTree>
    <p:extLst>
      <p:ext uri="{BB962C8B-B14F-4D97-AF65-F5344CB8AC3E}">
        <p14:creationId xmlns:p14="http://schemas.microsoft.com/office/powerpoint/2010/main" val="3377274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Chosen </a:t>
            </a:r>
            <a:r>
              <a:rPr lang="en-US" dirty="0"/>
              <a:t>Scenario</a:t>
            </a:r>
            <a:r>
              <a:rPr lang="en-US" dirty="0" smtClean="0"/>
              <a:t>: </a:t>
            </a:r>
            <a:r>
              <a:rPr lang="en-US" dirty="0"/>
              <a:t>Gunshot Wound </a:t>
            </a:r>
            <a:r>
              <a:rPr lang="en-US" dirty="0" smtClean="0"/>
              <a:t>to Upper Chest</a:t>
            </a:r>
            <a:endParaRPr lang="en-US" dirty="0"/>
          </a:p>
        </p:txBody>
      </p:sp>
      <p:grpSp>
        <p:nvGrpSpPr>
          <p:cNvPr id="5" name="Group 4"/>
          <p:cNvGrpSpPr/>
          <p:nvPr/>
        </p:nvGrpSpPr>
        <p:grpSpPr>
          <a:xfrm>
            <a:off x="838201" y="2032656"/>
            <a:ext cx="2394296" cy="1197147"/>
            <a:chOff x="2875855" y="1608858"/>
            <a:chExt cx="2376289" cy="1188144"/>
          </a:xfrm>
          <a:solidFill>
            <a:schemeClr val="accent2"/>
          </a:solidFill>
        </p:grpSpPr>
        <p:sp>
          <p:nvSpPr>
            <p:cNvPr id="6" name="Rectangle 5"/>
            <p:cNvSpPr/>
            <p:nvPr/>
          </p:nvSpPr>
          <p:spPr>
            <a:xfrm>
              <a:off x="2875855" y="1608858"/>
              <a:ext cx="2376289" cy="1188144"/>
            </a:xfrm>
            <a:prstGeom prst="rect">
              <a:avLst/>
            </a:prstGeom>
          </p:spPr>
          <p:style>
            <a:lnRef idx="3">
              <a:schemeClr val="lt1"/>
            </a:lnRef>
            <a:fillRef idx="1">
              <a:schemeClr val="accent1"/>
            </a:fillRef>
            <a:effectRef idx="1">
              <a:schemeClr val="accent1"/>
            </a:effectRef>
            <a:fontRef idx="minor">
              <a:schemeClr val="lt1"/>
            </a:fontRef>
          </p:style>
        </p:sp>
        <p:sp>
          <p:nvSpPr>
            <p:cNvPr id="7" name="TextBox 6"/>
            <p:cNvSpPr txBox="1"/>
            <p:nvPr/>
          </p:nvSpPr>
          <p:spPr>
            <a:xfrm>
              <a:off x="2875855" y="1608858"/>
              <a:ext cx="2376289" cy="1188144"/>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2800" kern="1200" dirty="0"/>
                <a:t>Scenario</a:t>
              </a:r>
              <a:endParaRPr lang="en-US" kern="1200" dirty="0"/>
            </a:p>
          </p:txBody>
        </p:sp>
      </p:grpSp>
      <p:grpSp>
        <p:nvGrpSpPr>
          <p:cNvPr id="8" name="Group 7"/>
          <p:cNvGrpSpPr/>
          <p:nvPr/>
        </p:nvGrpSpPr>
        <p:grpSpPr>
          <a:xfrm>
            <a:off x="838200" y="3358522"/>
            <a:ext cx="2394296" cy="1197147"/>
            <a:chOff x="2875855" y="1608858"/>
            <a:chExt cx="2376289" cy="1188144"/>
          </a:xfrm>
        </p:grpSpPr>
        <p:sp>
          <p:nvSpPr>
            <p:cNvPr id="9" name="Rectangle 8"/>
            <p:cNvSpPr/>
            <p:nvPr/>
          </p:nvSpPr>
          <p:spPr>
            <a:xfrm>
              <a:off x="2875855" y="1608858"/>
              <a:ext cx="2376289" cy="118814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p:cNvSpPr txBox="1"/>
            <p:nvPr/>
          </p:nvSpPr>
          <p:spPr>
            <a:xfrm>
              <a:off x="2875855" y="1608858"/>
              <a:ext cx="2376289" cy="1188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2800" kern="1200" dirty="0"/>
                <a:t>Key Role</a:t>
              </a:r>
            </a:p>
          </p:txBody>
        </p:sp>
      </p:grpSp>
      <p:grpSp>
        <p:nvGrpSpPr>
          <p:cNvPr id="11" name="Group 10"/>
          <p:cNvGrpSpPr/>
          <p:nvPr/>
        </p:nvGrpSpPr>
        <p:grpSpPr>
          <a:xfrm>
            <a:off x="838201" y="4689793"/>
            <a:ext cx="2394296" cy="1197147"/>
            <a:chOff x="2875855" y="1608858"/>
            <a:chExt cx="2376289" cy="1188144"/>
          </a:xfrm>
        </p:grpSpPr>
        <p:sp>
          <p:nvSpPr>
            <p:cNvPr id="12" name="Rectangle 11"/>
            <p:cNvSpPr/>
            <p:nvPr/>
          </p:nvSpPr>
          <p:spPr>
            <a:xfrm>
              <a:off x="2875855" y="1608858"/>
              <a:ext cx="2376289" cy="118814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p:nvSpPr>
          <p:spPr>
            <a:xfrm>
              <a:off x="2875855" y="1608858"/>
              <a:ext cx="2376289" cy="1188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2800" kern="1200" dirty="0"/>
                <a:t>Task to simulate</a:t>
              </a:r>
            </a:p>
          </p:txBody>
        </p:sp>
      </p:grpSp>
      <p:sp>
        <p:nvSpPr>
          <p:cNvPr id="17" name="TextBox 16"/>
          <p:cNvSpPr txBox="1"/>
          <p:nvPr/>
        </p:nvSpPr>
        <p:spPr>
          <a:xfrm>
            <a:off x="3317228" y="2339939"/>
            <a:ext cx="4175951" cy="461665"/>
          </a:xfrm>
          <a:prstGeom prst="rect">
            <a:avLst/>
          </a:prstGeom>
          <a:noFill/>
        </p:spPr>
        <p:txBody>
          <a:bodyPr wrap="none" rtlCol="0">
            <a:spAutoFit/>
          </a:bodyPr>
          <a:lstStyle/>
          <a:p>
            <a:r>
              <a:rPr lang="en-US" sz="2400" dirty="0"/>
              <a:t>Gunshot Wound to </a:t>
            </a:r>
            <a:r>
              <a:rPr lang="en-US" sz="2400" dirty="0" smtClean="0"/>
              <a:t>Upper </a:t>
            </a:r>
            <a:r>
              <a:rPr lang="en-US" sz="2400" dirty="0"/>
              <a:t>Chest</a:t>
            </a:r>
          </a:p>
        </p:txBody>
      </p:sp>
      <p:sp>
        <p:nvSpPr>
          <p:cNvPr id="18" name="TextBox 17"/>
          <p:cNvSpPr txBox="1"/>
          <p:nvPr/>
        </p:nvSpPr>
        <p:spPr>
          <a:xfrm>
            <a:off x="3317228" y="3682350"/>
            <a:ext cx="2117824" cy="461665"/>
          </a:xfrm>
          <a:prstGeom prst="rect">
            <a:avLst/>
          </a:prstGeom>
          <a:noFill/>
        </p:spPr>
        <p:txBody>
          <a:bodyPr wrap="none" rtlCol="0">
            <a:spAutoFit/>
          </a:bodyPr>
          <a:lstStyle/>
          <a:p>
            <a:r>
              <a:rPr lang="en-US" sz="2400" dirty="0" smtClean="0"/>
              <a:t>EMS Paramedic</a:t>
            </a:r>
            <a:endParaRPr lang="en-US" sz="2400" dirty="0"/>
          </a:p>
        </p:txBody>
      </p:sp>
      <p:sp>
        <p:nvSpPr>
          <p:cNvPr id="19" name="TextBox 18"/>
          <p:cNvSpPr txBox="1"/>
          <p:nvPr/>
        </p:nvSpPr>
        <p:spPr>
          <a:xfrm>
            <a:off x="3317228" y="4872867"/>
            <a:ext cx="5331909" cy="461665"/>
          </a:xfrm>
          <a:prstGeom prst="rect">
            <a:avLst/>
          </a:prstGeom>
          <a:noFill/>
        </p:spPr>
        <p:txBody>
          <a:bodyPr wrap="none" rtlCol="0">
            <a:spAutoFit/>
          </a:bodyPr>
          <a:lstStyle/>
          <a:p>
            <a:r>
              <a:rPr lang="en-US" sz="2400" dirty="0" smtClean="0"/>
              <a:t>Assess </a:t>
            </a:r>
            <a:r>
              <a:rPr lang="en-US" sz="2400" dirty="0"/>
              <a:t>a trauma </a:t>
            </a:r>
            <a:r>
              <a:rPr lang="en-US" sz="2400" dirty="0" smtClean="0"/>
              <a:t>patient, control bleeding</a:t>
            </a:r>
            <a:endParaRPr lang="en-US" sz="2400" dirty="0"/>
          </a:p>
        </p:txBody>
      </p:sp>
    </p:spTree>
    <p:extLst>
      <p:ext uri="{BB962C8B-B14F-4D97-AF65-F5344CB8AC3E}">
        <p14:creationId xmlns:p14="http://schemas.microsoft.com/office/powerpoint/2010/main" val="111709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Gunshot – </a:t>
            </a:r>
            <a:r>
              <a:rPr lang="en-US" dirty="0"/>
              <a:t>Use Case Scenario</a:t>
            </a:r>
          </a:p>
        </p:txBody>
      </p:sp>
      <p:sp>
        <p:nvSpPr>
          <p:cNvPr id="6" name="Content Placeholder 5"/>
          <p:cNvSpPr>
            <a:spLocks noGrp="1"/>
          </p:cNvSpPr>
          <p:nvPr>
            <p:ph idx="1"/>
          </p:nvPr>
        </p:nvSpPr>
        <p:spPr>
          <a:xfrm>
            <a:off x="838200" y="1320800"/>
            <a:ext cx="10515600" cy="5225143"/>
          </a:xfrm>
        </p:spPr>
        <p:txBody>
          <a:bodyPr>
            <a:noAutofit/>
          </a:bodyPr>
          <a:lstStyle/>
          <a:p>
            <a:pPr marL="0" indent="0">
              <a:buNone/>
            </a:pPr>
            <a:r>
              <a:rPr lang="en-US" sz="2000" dirty="0"/>
              <a:t>You arrive at the apartment complex. You touch the side of your safety glasses. It activates the HUD built-in. You enter the apartment and see the man lying on the floor, conscious and breathing. There is approximately 1 liter of external blood loss. </a:t>
            </a:r>
            <a:endParaRPr lang="en-US" sz="2000" dirty="0" smtClean="0"/>
          </a:p>
          <a:p>
            <a:pPr marL="0" indent="0">
              <a:buNone/>
            </a:pPr>
            <a:r>
              <a:rPr lang="en-US" sz="2000" dirty="0" smtClean="0"/>
              <a:t>The </a:t>
            </a:r>
            <a:r>
              <a:rPr lang="en-US" sz="2000" dirty="0"/>
              <a:t>system also recognizes a gun on top of a table near to the victim. It automatically sends an alert to the police. While you get close to the victim, the system scans the victim's face. After a few seconds, the HUD shows the patient information near to his body. The system highlights that the patient has allergies to two medicines</a:t>
            </a:r>
            <a:r>
              <a:rPr lang="en-US" sz="2000" dirty="0" smtClean="0"/>
              <a:t>.</a:t>
            </a:r>
          </a:p>
          <a:p>
            <a:pPr marL="0" indent="0">
              <a:buNone/>
            </a:pPr>
            <a:r>
              <a:rPr lang="en-US" sz="2000" dirty="0" smtClean="0"/>
              <a:t>You </a:t>
            </a:r>
            <a:r>
              <a:rPr lang="en-US" sz="2000" dirty="0"/>
              <a:t>hook the monitoring equipment to the man. His vitals are shown in real time near to his body through you HUD display. You do a voice command that reports the gunshot wound trauma. The system automatically shows the best hospital to transport the patient and sends the patient's trauma and information, and the assessment done until that moment. During the procedure, you need to get the bandage, you ask for it, and the HUD automatically highlights the bag that contains the equip required. </a:t>
            </a:r>
            <a:endParaRPr lang="en-US" sz="2000" dirty="0" smtClean="0"/>
          </a:p>
          <a:p>
            <a:pPr marL="0" indent="0">
              <a:buNone/>
            </a:pPr>
            <a:r>
              <a:rPr lang="en-US" sz="2000" dirty="0" smtClean="0"/>
              <a:t>You </a:t>
            </a:r>
            <a:r>
              <a:rPr lang="en-US" sz="2000" dirty="0"/>
              <a:t>transport the patient to the ambulance. You receive an alert, the patient's heart beat has increased. You speak out loud that you are going to start a decompression, the system identifies the chest and gives you the indication where you should insert the needle. </a:t>
            </a:r>
          </a:p>
        </p:txBody>
      </p:sp>
    </p:spTree>
    <p:extLst>
      <p:ext uri="{BB962C8B-B14F-4D97-AF65-F5344CB8AC3E}">
        <p14:creationId xmlns:p14="http://schemas.microsoft.com/office/powerpoint/2010/main" val="3252444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User Interface Features</a:t>
            </a:r>
          </a:p>
        </p:txBody>
      </p:sp>
      <p:sp>
        <p:nvSpPr>
          <p:cNvPr id="3" name="Content Placeholder 2"/>
          <p:cNvSpPr>
            <a:spLocks noGrp="1"/>
          </p:cNvSpPr>
          <p:nvPr>
            <p:ph sz="half" idx="1"/>
          </p:nvPr>
        </p:nvSpPr>
        <p:spPr/>
        <p:txBody>
          <a:bodyPr>
            <a:normAutofit fontScale="92500" lnSpcReduction="10000"/>
          </a:bodyPr>
          <a:lstStyle/>
          <a:p>
            <a:r>
              <a:rPr lang="en-US" dirty="0"/>
              <a:t>Display</a:t>
            </a:r>
          </a:p>
          <a:p>
            <a:pPr lvl="1"/>
            <a:r>
              <a:rPr lang="en-US" dirty="0"/>
              <a:t>HUD</a:t>
            </a:r>
          </a:p>
          <a:p>
            <a:pPr lvl="1"/>
            <a:r>
              <a:rPr lang="en-US" dirty="0"/>
              <a:t>Forearm mounted display</a:t>
            </a:r>
          </a:p>
          <a:p>
            <a:pPr lvl="1"/>
            <a:r>
              <a:rPr lang="en-US" dirty="0"/>
              <a:t>Tablet, smartphone</a:t>
            </a:r>
          </a:p>
          <a:p>
            <a:r>
              <a:rPr lang="en-US" dirty="0"/>
              <a:t>Interactions</a:t>
            </a:r>
          </a:p>
          <a:p>
            <a:pPr lvl="1"/>
            <a:r>
              <a:rPr lang="en-US" dirty="0"/>
              <a:t>HUD on/off</a:t>
            </a:r>
          </a:p>
          <a:p>
            <a:pPr lvl="1"/>
            <a:r>
              <a:rPr lang="en-US" dirty="0"/>
              <a:t>Face </a:t>
            </a:r>
            <a:r>
              <a:rPr lang="en-US" dirty="0" smtClean="0"/>
              <a:t>scanner</a:t>
            </a:r>
            <a:endParaRPr lang="en-US" dirty="0"/>
          </a:p>
          <a:p>
            <a:pPr lvl="1"/>
            <a:r>
              <a:rPr lang="en-US" dirty="0"/>
              <a:t>Threat scanner</a:t>
            </a:r>
          </a:p>
          <a:p>
            <a:pPr lvl="1"/>
            <a:r>
              <a:rPr lang="en-US" dirty="0"/>
              <a:t>Ask </a:t>
            </a:r>
            <a:r>
              <a:rPr lang="en-US" dirty="0" smtClean="0"/>
              <a:t>backup</a:t>
            </a:r>
          </a:p>
          <a:p>
            <a:pPr lvl="1"/>
            <a:r>
              <a:rPr lang="en-US" dirty="0" smtClean="0"/>
              <a:t>Voice commands </a:t>
            </a:r>
            <a:endParaRPr lang="en-US" dirty="0"/>
          </a:p>
          <a:p>
            <a:pPr lvl="1"/>
            <a:r>
              <a:rPr lang="en-US" dirty="0"/>
              <a:t>Haptics: touch in body parts to send information (danger, ask for help) </a:t>
            </a:r>
          </a:p>
          <a:p>
            <a:pPr lvl="1"/>
            <a:r>
              <a:rPr lang="en-US" dirty="0"/>
              <a:t>Audio: push-to-talk, radio</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Information:</a:t>
            </a:r>
          </a:p>
          <a:p>
            <a:pPr lvl="1"/>
            <a:r>
              <a:rPr lang="en-US" dirty="0" smtClean="0"/>
              <a:t>Patient’s info</a:t>
            </a:r>
            <a:endParaRPr lang="en-US" dirty="0"/>
          </a:p>
          <a:p>
            <a:pPr lvl="1"/>
            <a:r>
              <a:rPr lang="en-US" dirty="0" smtClean="0"/>
              <a:t>Real-time patient’s vitals</a:t>
            </a:r>
            <a:endParaRPr lang="en-US" dirty="0"/>
          </a:p>
          <a:p>
            <a:pPr lvl="1"/>
            <a:r>
              <a:rPr lang="en-US" dirty="0" smtClean="0"/>
              <a:t>Hospital recommendation based on location and trauma</a:t>
            </a:r>
            <a:endParaRPr lang="en-US" dirty="0"/>
          </a:p>
          <a:p>
            <a:pPr lvl="1"/>
            <a:r>
              <a:rPr lang="en-US" dirty="0" smtClean="0"/>
              <a:t>Procedures checklist – dynamic</a:t>
            </a:r>
          </a:p>
          <a:p>
            <a:pPr lvl="1"/>
            <a:r>
              <a:rPr lang="en-US" dirty="0" smtClean="0"/>
              <a:t>Procedures guidance</a:t>
            </a:r>
          </a:p>
          <a:p>
            <a:pPr lvl="1"/>
            <a:r>
              <a:rPr lang="en-US" dirty="0" smtClean="0"/>
              <a:t>Alerts</a:t>
            </a:r>
          </a:p>
          <a:p>
            <a:pPr lvl="1"/>
            <a:r>
              <a:rPr lang="en-US" dirty="0" smtClean="0"/>
              <a:t>Equipment location</a:t>
            </a:r>
          </a:p>
          <a:p>
            <a:pPr lvl="1"/>
            <a:r>
              <a:rPr lang="en-US" dirty="0" smtClean="0"/>
              <a:t>Threat </a:t>
            </a:r>
            <a:r>
              <a:rPr lang="en-US" dirty="0"/>
              <a:t>identification: guns, knifes, body language</a:t>
            </a:r>
          </a:p>
          <a:p>
            <a:pPr lvl="1"/>
            <a:r>
              <a:rPr lang="en-US" dirty="0" smtClean="0"/>
              <a:t>Communication</a:t>
            </a:r>
            <a:r>
              <a:rPr lang="en-US" dirty="0"/>
              <a:t>: voice, text, radio</a:t>
            </a:r>
          </a:p>
          <a:p>
            <a:endParaRPr lang="en-US" sz="2000" dirty="0"/>
          </a:p>
        </p:txBody>
      </p:sp>
    </p:spTree>
    <p:extLst>
      <p:ext uri="{BB962C8B-B14F-4D97-AF65-F5344CB8AC3E}">
        <p14:creationId xmlns:p14="http://schemas.microsoft.com/office/powerpoint/2010/main" val="3351641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 y="0"/>
            <a:ext cx="12185928" cy="6858000"/>
          </a:xfrm>
          <a:prstGeom prst="rect">
            <a:avLst/>
          </a:prstGeom>
        </p:spPr>
      </p:pic>
    </p:spTree>
    <p:extLst>
      <p:ext uri="{BB962C8B-B14F-4D97-AF65-F5344CB8AC3E}">
        <p14:creationId xmlns:p14="http://schemas.microsoft.com/office/powerpoint/2010/main" val="1622016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89858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3251</TotalTime>
  <Words>528</Words>
  <Application>Microsoft Office PowerPoint</Application>
  <PresentationFormat>Widescreen</PresentationFormat>
  <Paragraphs>63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Prototyping Next-Generation User Interfaces </vt:lpstr>
      <vt:lpstr>Goals</vt:lpstr>
      <vt:lpstr>Methodology</vt:lpstr>
      <vt:lpstr>Possible Scenarios</vt:lpstr>
      <vt:lpstr>1st Chosen Scenario: Gunshot Wound to Upper Chest</vt:lpstr>
      <vt:lpstr>Gunshot – Use Case Scenario</vt:lpstr>
      <vt:lpstr>Possible User Interface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for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Jeronimo Grandi, Ph.D.</dc:creator>
  <cp:lastModifiedBy>Jeronimo Grandi, Ph.D.</cp:lastModifiedBy>
  <cp:revision>64</cp:revision>
  <dcterms:created xsi:type="dcterms:W3CDTF">2019-05-16T18:30:37Z</dcterms:created>
  <dcterms:modified xsi:type="dcterms:W3CDTF">2019-08-30T20:34:39Z</dcterms:modified>
</cp:coreProperties>
</file>