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8" r:id="rId5"/>
    <p:sldId id="264" r:id="rId6"/>
    <p:sldId id="307" r:id="rId7"/>
    <p:sldId id="266" r:id="rId8"/>
    <p:sldId id="267" r:id="rId9"/>
    <p:sldId id="317" r:id="rId10"/>
    <p:sldId id="265" r:id="rId11"/>
    <p:sldId id="308" r:id="rId12"/>
    <p:sldId id="309" r:id="rId13"/>
    <p:sldId id="310" r:id="rId14"/>
    <p:sldId id="311" r:id="rId15"/>
    <p:sldId id="312" r:id="rId16"/>
    <p:sldId id="313" r:id="rId17"/>
    <p:sldId id="314" r:id="rId18"/>
    <p:sldId id="315" r:id="rId19"/>
    <p:sldId id="316"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snapToGrid="0">
      <p:cViewPr varScale="1">
        <p:scale>
          <a:sx n="107" d="100"/>
          <a:sy n="107" d="100"/>
        </p:scale>
        <p:origin x="1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9585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069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71214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446"/>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838200" y="1320800"/>
            <a:ext cx="10515600" cy="4856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45128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CA2CA-A60D-4DF3-BE84-15A3776A7825}"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49432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838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364343"/>
            <a:ext cx="5181600" cy="4812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26251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CA2CA-A60D-4DF3-BE84-15A3776A7825}"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111169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CA2CA-A60D-4DF3-BE84-15A3776A7825}"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12892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CA2CA-A60D-4DF3-BE84-15A3776A7825}"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427236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00454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7CA2CA-A60D-4DF3-BE84-15A3776A7825}"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BA263-E354-463E-A660-BA742ED4B643}" type="slidenum">
              <a:rPr lang="en-US" smtClean="0"/>
              <a:t>‹#›</a:t>
            </a:fld>
            <a:endParaRPr lang="en-US"/>
          </a:p>
        </p:txBody>
      </p:sp>
    </p:spTree>
    <p:extLst>
      <p:ext uri="{BB962C8B-B14F-4D97-AF65-F5344CB8AC3E}">
        <p14:creationId xmlns:p14="http://schemas.microsoft.com/office/powerpoint/2010/main" val="357958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7CA2CA-A60D-4DF3-BE84-15A3776A7825}"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BA263-E354-463E-A660-BA742ED4B643}" type="slidenum">
              <a:rPr lang="en-US" smtClean="0"/>
              <a:t>‹#›</a:t>
            </a:fld>
            <a:endParaRPr lang="en-US"/>
          </a:p>
        </p:txBody>
      </p:sp>
    </p:spTree>
    <p:extLst>
      <p:ext uri="{BB962C8B-B14F-4D97-AF65-F5344CB8AC3E}">
        <p14:creationId xmlns:p14="http://schemas.microsoft.com/office/powerpoint/2010/main" val="43133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Prototyping Next-Generation User Interfaces </a:t>
            </a:r>
          </a:p>
        </p:txBody>
      </p:sp>
      <p:sp>
        <p:nvSpPr>
          <p:cNvPr id="3" name="Subtitle 2"/>
          <p:cNvSpPr>
            <a:spLocks noGrp="1"/>
          </p:cNvSpPr>
          <p:nvPr>
            <p:ph type="subTitle" idx="1"/>
          </p:nvPr>
        </p:nvSpPr>
        <p:spPr/>
        <p:txBody>
          <a:bodyPr/>
          <a:lstStyle/>
          <a:p>
            <a:r>
              <a:rPr lang="en-US" dirty="0"/>
              <a:t>Wake County EMS</a:t>
            </a:r>
          </a:p>
          <a:p>
            <a:r>
              <a:rPr lang="en-US" dirty="0"/>
              <a:t>2</a:t>
            </a:r>
            <a:r>
              <a:rPr lang="en-US" baseline="30000" dirty="0"/>
              <a:t>nd</a:t>
            </a:r>
            <a:r>
              <a:rPr lang="en-US" dirty="0"/>
              <a:t> Group Discussion</a:t>
            </a:r>
          </a:p>
        </p:txBody>
      </p:sp>
    </p:spTree>
    <p:extLst>
      <p:ext uri="{BB962C8B-B14F-4D97-AF65-F5344CB8AC3E}">
        <p14:creationId xmlns:p14="http://schemas.microsoft.com/office/powerpoint/2010/main" val="110494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User Interface Features</a:t>
            </a:r>
          </a:p>
        </p:txBody>
      </p:sp>
      <p:sp>
        <p:nvSpPr>
          <p:cNvPr id="3" name="Content Placeholder 2"/>
          <p:cNvSpPr>
            <a:spLocks noGrp="1"/>
          </p:cNvSpPr>
          <p:nvPr>
            <p:ph sz="half" idx="1"/>
          </p:nvPr>
        </p:nvSpPr>
        <p:spPr/>
        <p:txBody>
          <a:bodyPr>
            <a:normAutofit fontScale="92500" lnSpcReduction="10000"/>
          </a:bodyPr>
          <a:lstStyle/>
          <a:p>
            <a:r>
              <a:rPr lang="en-US" dirty="0"/>
              <a:t>Display</a:t>
            </a:r>
          </a:p>
          <a:p>
            <a:pPr lvl="1"/>
            <a:r>
              <a:rPr lang="en-US" dirty="0"/>
              <a:t>HUD</a:t>
            </a:r>
          </a:p>
          <a:p>
            <a:pPr lvl="1"/>
            <a:r>
              <a:rPr lang="en-US" dirty="0"/>
              <a:t>Forearm mounted display</a:t>
            </a:r>
          </a:p>
          <a:p>
            <a:pPr lvl="1"/>
            <a:r>
              <a:rPr lang="en-US" dirty="0"/>
              <a:t>Tablet, smartphone</a:t>
            </a:r>
          </a:p>
          <a:p>
            <a:r>
              <a:rPr lang="en-US" dirty="0"/>
              <a:t>Interactions</a:t>
            </a:r>
          </a:p>
          <a:p>
            <a:pPr lvl="1"/>
            <a:r>
              <a:rPr lang="en-US" dirty="0"/>
              <a:t>HUD on/off</a:t>
            </a:r>
          </a:p>
          <a:p>
            <a:pPr lvl="1"/>
            <a:r>
              <a:rPr lang="en-US" dirty="0"/>
              <a:t>Face scanner</a:t>
            </a:r>
          </a:p>
          <a:p>
            <a:pPr lvl="1"/>
            <a:r>
              <a:rPr lang="en-US" dirty="0"/>
              <a:t>Threat scanner</a:t>
            </a:r>
          </a:p>
          <a:p>
            <a:pPr lvl="1"/>
            <a:r>
              <a:rPr lang="en-US" dirty="0"/>
              <a:t>Ask backup</a:t>
            </a:r>
          </a:p>
          <a:p>
            <a:pPr lvl="1"/>
            <a:r>
              <a:rPr lang="en-US" dirty="0"/>
              <a:t>Voice commands </a:t>
            </a:r>
          </a:p>
          <a:p>
            <a:pPr lvl="1"/>
            <a:r>
              <a:rPr lang="en-US" dirty="0"/>
              <a:t>Haptics: touch in body parts to send information (danger, ask for help) </a:t>
            </a:r>
          </a:p>
          <a:p>
            <a:pPr lvl="1"/>
            <a:r>
              <a:rPr lang="en-US" dirty="0"/>
              <a:t>Audio: push-to-talk, radio</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Information:</a:t>
            </a:r>
          </a:p>
          <a:p>
            <a:pPr lvl="1"/>
            <a:r>
              <a:rPr lang="en-US" dirty="0"/>
              <a:t>Patient’s info</a:t>
            </a:r>
          </a:p>
          <a:p>
            <a:pPr lvl="1"/>
            <a:r>
              <a:rPr lang="en-US" dirty="0"/>
              <a:t>Real-time patient’s vitals</a:t>
            </a:r>
          </a:p>
          <a:p>
            <a:pPr lvl="1"/>
            <a:r>
              <a:rPr lang="en-US" dirty="0"/>
              <a:t>Hospital recommendation based on location and trauma</a:t>
            </a:r>
          </a:p>
          <a:p>
            <a:pPr lvl="1"/>
            <a:r>
              <a:rPr lang="en-US" dirty="0"/>
              <a:t>Procedures checklist – dynamic</a:t>
            </a:r>
          </a:p>
          <a:p>
            <a:pPr lvl="1"/>
            <a:r>
              <a:rPr lang="en-US" dirty="0"/>
              <a:t>Procedures guidance</a:t>
            </a:r>
          </a:p>
          <a:p>
            <a:pPr lvl="1"/>
            <a:r>
              <a:rPr lang="en-US" dirty="0"/>
              <a:t>Alerts</a:t>
            </a:r>
          </a:p>
          <a:p>
            <a:pPr lvl="1"/>
            <a:r>
              <a:rPr lang="en-US" dirty="0"/>
              <a:t>Equipment location</a:t>
            </a:r>
          </a:p>
          <a:p>
            <a:pPr lvl="1"/>
            <a:r>
              <a:rPr lang="en-US" dirty="0"/>
              <a:t>Threat identification: guns, knifes, body language</a:t>
            </a:r>
          </a:p>
          <a:p>
            <a:pPr lvl="1"/>
            <a:r>
              <a:rPr lang="en-US" dirty="0"/>
              <a:t>Communication: voice, text, radio</a:t>
            </a:r>
          </a:p>
          <a:p>
            <a:endParaRPr lang="en-US" sz="2000" dirty="0"/>
          </a:p>
        </p:txBody>
      </p:sp>
    </p:spTree>
    <p:extLst>
      <p:ext uri="{BB962C8B-B14F-4D97-AF65-F5344CB8AC3E}">
        <p14:creationId xmlns:p14="http://schemas.microsoft.com/office/powerpoint/2010/main" val="335164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298357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2279335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294402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13549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967927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45070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 y="0"/>
            <a:ext cx="12174583" cy="6858000"/>
          </a:xfrm>
          <a:prstGeom prst="rect">
            <a:avLst/>
          </a:prstGeom>
        </p:spPr>
      </p:pic>
    </p:spTree>
    <p:extLst>
      <p:ext uri="{BB962C8B-B14F-4D97-AF65-F5344CB8AC3E}">
        <p14:creationId xmlns:p14="http://schemas.microsoft.com/office/powerpoint/2010/main" val="141309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66142" cy="6936260"/>
          </a:xfrm>
          <a:prstGeom prst="rect">
            <a:avLst/>
          </a:prstGeom>
        </p:spPr>
      </p:pic>
    </p:spTree>
    <p:extLst>
      <p:ext uri="{BB962C8B-B14F-4D97-AF65-F5344CB8AC3E}">
        <p14:creationId xmlns:p14="http://schemas.microsoft.com/office/powerpoint/2010/main" val="320707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57903" cy="6944497"/>
          </a:xfrm>
          <a:prstGeom prst="rect">
            <a:avLst/>
          </a:prstGeom>
        </p:spPr>
      </p:pic>
    </p:spTree>
    <p:extLst>
      <p:ext uri="{BB962C8B-B14F-4D97-AF65-F5344CB8AC3E}">
        <p14:creationId xmlns:p14="http://schemas.microsoft.com/office/powerpoint/2010/main" val="15140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r>
              <a:rPr lang="en-US" dirty="0"/>
              <a:t>Present the methodology, possible scenarios and the decisions we have made</a:t>
            </a:r>
          </a:p>
          <a:p>
            <a:r>
              <a:rPr lang="en-US" dirty="0"/>
              <a:t>Present the possible user interface features we think could enhance the task in the chosen scenario</a:t>
            </a:r>
          </a:p>
          <a:p>
            <a:r>
              <a:rPr lang="en-US" dirty="0"/>
              <a:t>Discuss the procedures during the assessment and treatment of a trauma</a:t>
            </a:r>
          </a:p>
          <a:p>
            <a:r>
              <a:rPr lang="en-US" dirty="0"/>
              <a:t>Discuss the features that could be included and could be removed</a:t>
            </a:r>
          </a:p>
          <a:p>
            <a:r>
              <a:rPr lang="en-US" dirty="0"/>
              <a:t>Q&amp;A</a:t>
            </a:r>
          </a:p>
        </p:txBody>
      </p:sp>
    </p:spTree>
    <p:extLst>
      <p:ext uri="{BB962C8B-B14F-4D97-AF65-F5344CB8AC3E}">
        <p14:creationId xmlns:p14="http://schemas.microsoft.com/office/powerpoint/2010/main" val="3141389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you</a:t>
            </a:r>
          </a:p>
        </p:txBody>
      </p:sp>
      <p:sp>
        <p:nvSpPr>
          <p:cNvPr id="3" name="Content Placeholder 2"/>
          <p:cNvSpPr>
            <a:spLocks noGrp="1"/>
          </p:cNvSpPr>
          <p:nvPr>
            <p:ph idx="1"/>
          </p:nvPr>
        </p:nvSpPr>
        <p:spPr/>
        <p:txBody>
          <a:bodyPr/>
          <a:lstStyle/>
          <a:p>
            <a:r>
              <a:rPr lang="en-US" dirty="0"/>
              <a:t>What are the information needed during a complicated medical call?</a:t>
            </a:r>
          </a:p>
          <a:p>
            <a:r>
              <a:rPr lang="en-US" dirty="0"/>
              <a:t>How would you like the information presented?</a:t>
            </a:r>
          </a:p>
          <a:p>
            <a:r>
              <a:rPr lang="en-US" dirty="0"/>
              <a:t>How would you like to access the information?</a:t>
            </a:r>
          </a:p>
        </p:txBody>
      </p:sp>
    </p:spTree>
    <p:extLst>
      <p:ext uri="{BB962C8B-B14F-4D97-AF65-F5344CB8AC3E}">
        <p14:creationId xmlns:p14="http://schemas.microsoft.com/office/powerpoint/2010/main" val="116834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Methodology</a:t>
            </a:r>
          </a:p>
        </p:txBody>
      </p:sp>
      <p:sp>
        <p:nvSpPr>
          <p:cNvPr id="25" name="Content Placeholder 24"/>
          <p:cNvSpPr>
            <a:spLocks noGrp="1"/>
          </p:cNvSpPr>
          <p:nvPr>
            <p:ph sz="half" idx="1"/>
          </p:nvPr>
        </p:nvSpPr>
        <p:spPr/>
        <p:txBody>
          <a:bodyPr>
            <a:normAutofit/>
          </a:bodyPr>
          <a:lstStyle/>
          <a:p>
            <a:r>
              <a:rPr lang="en-US" b="1" dirty="0"/>
              <a:t>Gather data </a:t>
            </a:r>
            <a:r>
              <a:rPr lang="en-US" dirty="0"/>
              <a:t>through interviews and training observations</a:t>
            </a:r>
          </a:p>
          <a:p>
            <a:r>
              <a:rPr lang="en-US" b="1" dirty="0"/>
              <a:t>Speech to text </a:t>
            </a:r>
            <a:r>
              <a:rPr lang="en-US" dirty="0"/>
              <a:t>conversion of the interviews</a:t>
            </a:r>
          </a:p>
          <a:p>
            <a:r>
              <a:rPr lang="en-US" b="1" dirty="0"/>
              <a:t>Analyze the answers </a:t>
            </a:r>
            <a:r>
              <a:rPr lang="en-US" dirty="0"/>
              <a:t>and the video recordings of the training exercises</a:t>
            </a:r>
          </a:p>
          <a:p>
            <a:r>
              <a:rPr lang="en-US" b="1" dirty="0"/>
              <a:t>Brainstorm possible scenarios</a:t>
            </a:r>
            <a:r>
              <a:rPr lang="en-US" dirty="0"/>
              <a:t>, task to simulate and user interfaces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438" y="950358"/>
            <a:ext cx="4901609" cy="4743099"/>
          </a:xfrm>
          <a:prstGeom prst="rect">
            <a:avLst/>
          </a:prstGeom>
        </p:spPr>
      </p:pic>
    </p:spTree>
    <p:extLst>
      <p:ext uri="{BB962C8B-B14F-4D97-AF65-F5344CB8AC3E}">
        <p14:creationId xmlns:p14="http://schemas.microsoft.com/office/powerpoint/2010/main" val="673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Scenarios</a:t>
            </a:r>
          </a:p>
        </p:txBody>
      </p:sp>
      <p:sp>
        <p:nvSpPr>
          <p:cNvPr id="3" name="Content Placeholder 2"/>
          <p:cNvSpPr>
            <a:spLocks noGrp="1"/>
          </p:cNvSpPr>
          <p:nvPr>
            <p:ph sz="half" idx="1"/>
          </p:nvPr>
        </p:nvSpPr>
        <p:spPr>
          <a:xfrm>
            <a:off x="838198" y="1825625"/>
            <a:ext cx="7720915" cy="4351338"/>
          </a:xfrm>
        </p:spPr>
        <p:txBody>
          <a:bodyPr>
            <a:normAutofit lnSpcReduction="10000"/>
          </a:bodyPr>
          <a:lstStyle/>
          <a:p>
            <a:r>
              <a:rPr lang="en-US" dirty="0"/>
              <a:t>Basic Medical/Trauma Assessment </a:t>
            </a:r>
          </a:p>
          <a:p>
            <a:r>
              <a:rPr lang="en-US" dirty="0"/>
              <a:t>Gunshot </a:t>
            </a:r>
          </a:p>
          <a:p>
            <a:r>
              <a:rPr lang="en-US" dirty="0"/>
              <a:t>Conscious Patient with Head Injuries </a:t>
            </a:r>
          </a:p>
          <a:p>
            <a:r>
              <a:rPr lang="en-US" dirty="0"/>
              <a:t>Unresponsive Patient </a:t>
            </a:r>
          </a:p>
          <a:p>
            <a:r>
              <a:rPr lang="en-US" dirty="0"/>
              <a:t>Fractured bone</a:t>
            </a:r>
          </a:p>
          <a:p>
            <a:r>
              <a:rPr lang="en-US" dirty="0"/>
              <a:t>Overdose Patient</a:t>
            </a:r>
          </a:p>
          <a:p>
            <a:r>
              <a:rPr lang="en-US" dirty="0"/>
              <a:t>Burns</a:t>
            </a:r>
          </a:p>
          <a:p>
            <a:r>
              <a:rPr lang="en-US" dirty="0"/>
              <a:t>Car/motorcycle crash</a:t>
            </a:r>
          </a:p>
          <a:p>
            <a:r>
              <a:rPr lang="en-US" dirty="0"/>
              <a:t>Active Shooters</a:t>
            </a:r>
          </a:p>
          <a:p>
            <a:endParaRPr lang="en-US" dirty="0"/>
          </a:p>
        </p:txBody>
      </p:sp>
    </p:spTree>
    <p:extLst>
      <p:ext uri="{BB962C8B-B14F-4D97-AF65-F5344CB8AC3E}">
        <p14:creationId xmlns:p14="http://schemas.microsoft.com/office/powerpoint/2010/main" val="337727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30000" dirty="0"/>
              <a:t>st</a:t>
            </a:r>
            <a:r>
              <a:rPr lang="en-US" dirty="0"/>
              <a:t> Chosen Scenario: Gunshot Wound to Upper Chest</a:t>
            </a:r>
          </a:p>
        </p:txBody>
      </p:sp>
      <p:grpSp>
        <p:nvGrpSpPr>
          <p:cNvPr id="5" name="Group 4"/>
          <p:cNvGrpSpPr/>
          <p:nvPr/>
        </p:nvGrpSpPr>
        <p:grpSpPr>
          <a:xfrm>
            <a:off x="838201" y="2032656"/>
            <a:ext cx="2394296" cy="1197147"/>
            <a:chOff x="2875855" y="1608858"/>
            <a:chExt cx="2376289" cy="1188144"/>
          </a:xfrm>
          <a:solidFill>
            <a:schemeClr val="accent2"/>
          </a:solidFill>
        </p:grpSpPr>
        <p:sp>
          <p:nvSpPr>
            <p:cNvPr id="6" name="Rectangle 5"/>
            <p:cNvSpPr/>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sp>
        <p:sp>
          <p:nvSpPr>
            <p:cNvPr id="7" name="TextBox 6"/>
            <p:cNvSpPr txBox="1"/>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Scenario</a:t>
              </a:r>
              <a:endParaRPr lang="en-US" kern="1200" dirty="0"/>
            </a:p>
          </p:txBody>
        </p:sp>
      </p:grpSp>
      <p:grpSp>
        <p:nvGrpSpPr>
          <p:cNvPr id="8" name="Group 7"/>
          <p:cNvGrpSpPr/>
          <p:nvPr/>
        </p:nvGrpSpPr>
        <p:grpSpPr>
          <a:xfrm>
            <a:off x="838200" y="3358522"/>
            <a:ext cx="2394296" cy="1197147"/>
            <a:chOff x="2875855" y="1608858"/>
            <a:chExt cx="2376289" cy="1188144"/>
          </a:xfrm>
        </p:grpSpPr>
        <p:sp>
          <p:nvSpPr>
            <p:cNvPr id="9" name="Rectangle 8"/>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Key Role</a:t>
              </a:r>
            </a:p>
          </p:txBody>
        </p:sp>
      </p:grpSp>
      <p:grpSp>
        <p:nvGrpSpPr>
          <p:cNvPr id="11" name="Group 10"/>
          <p:cNvGrpSpPr/>
          <p:nvPr/>
        </p:nvGrpSpPr>
        <p:grpSpPr>
          <a:xfrm>
            <a:off x="838201" y="4689793"/>
            <a:ext cx="2394296" cy="1197147"/>
            <a:chOff x="2875855" y="1608858"/>
            <a:chExt cx="2376289" cy="1188144"/>
          </a:xfrm>
        </p:grpSpPr>
        <p:sp>
          <p:nvSpPr>
            <p:cNvPr id="12" name="Rectangle 11"/>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Task to simulate</a:t>
              </a:r>
            </a:p>
          </p:txBody>
        </p:sp>
      </p:grpSp>
      <p:sp>
        <p:nvSpPr>
          <p:cNvPr id="17" name="TextBox 16"/>
          <p:cNvSpPr txBox="1"/>
          <p:nvPr/>
        </p:nvSpPr>
        <p:spPr>
          <a:xfrm>
            <a:off x="3317228" y="2339939"/>
            <a:ext cx="4175951" cy="461665"/>
          </a:xfrm>
          <a:prstGeom prst="rect">
            <a:avLst/>
          </a:prstGeom>
          <a:noFill/>
        </p:spPr>
        <p:txBody>
          <a:bodyPr wrap="none" rtlCol="0">
            <a:spAutoFit/>
          </a:bodyPr>
          <a:lstStyle/>
          <a:p>
            <a:r>
              <a:rPr lang="en-US" sz="2400" dirty="0"/>
              <a:t>Gunshot Wound to Upper Chest</a:t>
            </a:r>
          </a:p>
        </p:txBody>
      </p:sp>
      <p:sp>
        <p:nvSpPr>
          <p:cNvPr id="18" name="TextBox 17"/>
          <p:cNvSpPr txBox="1"/>
          <p:nvPr/>
        </p:nvSpPr>
        <p:spPr>
          <a:xfrm>
            <a:off x="3317228" y="3682350"/>
            <a:ext cx="2117824" cy="461665"/>
          </a:xfrm>
          <a:prstGeom prst="rect">
            <a:avLst/>
          </a:prstGeom>
          <a:noFill/>
        </p:spPr>
        <p:txBody>
          <a:bodyPr wrap="none" rtlCol="0">
            <a:spAutoFit/>
          </a:bodyPr>
          <a:lstStyle/>
          <a:p>
            <a:r>
              <a:rPr lang="en-US" sz="2400" dirty="0"/>
              <a:t>EMS Paramedic</a:t>
            </a:r>
          </a:p>
        </p:txBody>
      </p:sp>
      <p:sp>
        <p:nvSpPr>
          <p:cNvPr id="19" name="TextBox 18"/>
          <p:cNvSpPr txBox="1"/>
          <p:nvPr/>
        </p:nvSpPr>
        <p:spPr>
          <a:xfrm>
            <a:off x="3317228" y="4872867"/>
            <a:ext cx="5331909" cy="461665"/>
          </a:xfrm>
          <a:prstGeom prst="rect">
            <a:avLst/>
          </a:prstGeom>
          <a:noFill/>
        </p:spPr>
        <p:txBody>
          <a:bodyPr wrap="none" rtlCol="0">
            <a:spAutoFit/>
          </a:bodyPr>
          <a:lstStyle/>
          <a:p>
            <a:r>
              <a:rPr lang="en-US" sz="2400" dirty="0"/>
              <a:t>Assess a trauma patient, control bleeding</a:t>
            </a:r>
          </a:p>
        </p:txBody>
      </p:sp>
    </p:spTree>
    <p:extLst>
      <p:ext uri="{BB962C8B-B14F-4D97-AF65-F5344CB8AC3E}">
        <p14:creationId xmlns:p14="http://schemas.microsoft.com/office/powerpoint/2010/main" val="1117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Chosen Scenario: Complicated Medical Call</a:t>
            </a:r>
          </a:p>
        </p:txBody>
      </p:sp>
      <p:grpSp>
        <p:nvGrpSpPr>
          <p:cNvPr id="5" name="Group 4"/>
          <p:cNvGrpSpPr/>
          <p:nvPr/>
        </p:nvGrpSpPr>
        <p:grpSpPr>
          <a:xfrm>
            <a:off x="838201" y="2032656"/>
            <a:ext cx="2394296" cy="1197147"/>
            <a:chOff x="2875855" y="1608858"/>
            <a:chExt cx="2376289" cy="1188144"/>
          </a:xfrm>
          <a:solidFill>
            <a:schemeClr val="accent2"/>
          </a:solidFill>
        </p:grpSpPr>
        <p:sp>
          <p:nvSpPr>
            <p:cNvPr id="6" name="Rectangle 5"/>
            <p:cNvSpPr/>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sp>
        <p:sp>
          <p:nvSpPr>
            <p:cNvPr id="7" name="TextBox 6"/>
            <p:cNvSpPr txBox="1"/>
            <p:nvPr/>
          </p:nvSpPr>
          <p:spPr>
            <a:xfrm>
              <a:off x="2875855" y="1608858"/>
              <a:ext cx="2376289" cy="1188144"/>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Scenario</a:t>
              </a:r>
              <a:endParaRPr lang="en-US" kern="1200" dirty="0"/>
            </a:p>
          </p:txBody>
        </p:sp>
      </p:grpSp>
      <p:grpSp>
        <p:nvGrpSpPr>
          <p:cNvPr id="8" name="Group 7"/>
          <p:cNvGrpSpPr/>
          <p:nvPr/>
        </p:nvGrpSpPr>
        <p:grpSpPr>
          <a:xfrm>
            <a:off x="838200" y="3358522"/>
            <a:ext cx="2394296" cy="1197147"/>
            <a:chOff x="2875855" y="1608858"/>
            <a:chExt cx="2376289" cy="1188144"/>
          </a:xfrm>
        </p:grpSpPr>
        <p:sp>
          <p:nvSpPr>
            <p:cNvPr id="9" name="Rectangle 8"/>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Key Role</a:t>
              </a:r>
            </a:p>
          </p:txBody>
        </p:sp>
      </p:grpSp>
      <p:grpSp>
        <p:nvGrpSpPr>
          <p:cNvPr id="11" name="Group 10"/>
          <p:cNvGrpSpPr/>
          <p:nvPr/>
        </p:nvGrpSpPr>
        <p:grpSpPr>
          <a:xfrm>
            <a:off x="838201" y="4689793"/>
            <a:ext cx="2394296" cy="1197147"/>
            <a:chOff x="2875855" y="1608858"/>
            <a:chExt cx="2376289" cy="1188144"/>
          </a:xfrm>
        </p:grpSpPr>
        <p:sp>
          <p:nvSpPr>
            <p:cNvPr id="12" name="Rectangle 11"/>
            <p:cNvSpPr/>
            <p:nvPr/>
          </p:nvSpPr>
          <p:spPr>
            <a:xfrm>
              <a:off x="2875855" y="1608858"/>
              <a:ext cx="2376289" cy="11881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p:nvSpPr>
          <p:spPr>
            <a:xfrm>
              <a:off x="2875855" y="1608858"/>
              <a:ext cx="2376289" cy="1188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US" sz="2800" kern="1200" dirty="0"/>
                <a:t>Task to simulate</a:t>
              </a:r>
            </a:p>
          </p:txBody>
        </p:sp>
      </p:grpSp>
      <p:sp>
        <p:nvSpPr>
          <p:cNvPr id="17" name="TextBox 16"/>
          <p:cNvSpPr txBox="1"/>
          <p:nvPr/>
        </p:nvSpPr>
        <p:spPr>
          <a:xfrm>
            <a:off x="3317228" y="2339939"/>
            <a:ext cx="5490990" cy="461665"/>
          </a:xfrm>
          <a:prstGeom prst="rect">
            <a:avLst/>
          </a:prstGeom>
          <a:noFill/>
        </p:spPr>
        <p:txBody>
          <a:bodyPr wrap="none" rtlCol="0">
            <a:spAutoFit/>
          </a:bodyPr>
          <a:lstStyle/>
          <a:p>
            <a:r>
              <a:rPr lang="en-US" sz="2400" dirty="0"/>
              <a:t>67-year-old burned while cooking at home</a:t>
            </a:r>
          </a:p>
        </p:txBody>
      </p:sp>
      <p:sp>
        <p:nvSpPr>
          <p:cNvPr id="18" name="TextBox 17"/>
          <p:cNvSpPr txBox="1"/>
          <p:nvPr/>
        </p:nvSpPr>
        <p:spPr>
          <a:xfrm>
            <a:off x="3317228" y="3682350"/>
            <a:ext cx="2117824" cy="461665"/>
          </a:xfrm>
          <a:prstGeom prst="rect">
            <a:avLst/>
          </a:prstGeom>
          <a:noFill/>
        </p:spPr>
        <p:txBody>
          <a:bodyPr wrap="none" rtlCol="0">
            <a:spAutoFit/>
          </a:bodyPr>
          <a:lstStyle/>
          <a:p>
            <a:r>
              <a:rPr lang="en-US" sz="2400" dirty="0"/>
              <a:t>EMS Paramedic</a:t>
            </a:r>
          </a:p>
        </p:txBody>
      </p:sp>
      <p:sp>
        <p:nvSpPr>
          <p:cNvPr id="19" name="TextBox 18"/>
          <p:cNvSpPr txBox="1"/>
          <p:nvPr/>
        </p:nvSpPr>
        <p:spPr>
          <a:xfrm>
            <a:off x="3317228" y="4872867"/>
            <a:ext cx="8150522" cy="1569660"/>
          </a:xfrm>
          <a:prstGeom prst="rect">
            <a:avLst/>
          </a:prstGeom>
          <a:noFill/>
        </p:spPr>
        <p:txBody>
          <a:bodyPr wrap="square" rtlCol="0">
            <a:spAutoFit/>
          </a:bodyPr>
          <a:lstStyle/>
          <a:p>
            <a:r>
              <a:rPr lang="en-US" sz="2400" dirty="0"/>
              <a:t>Assess the patient, identify how much of the patient’s body is burned, decide if the burn is considered critical, initial burn care, control bleeding and other injuries due to the fall, notify the medical center</a:t>
            </a:r>
          </a:p>
        </p:txBody>
      </p:sp>
    </p:spTree>
    <p:extLst>
      <p:ext uri="{BB962C8B-B14F-4D97-AF65-F5344CB8AC3E}">
        <p14:creationId xmlns:p14="http://schemas.microsoft.com/office/powerpoint/2010/main" val="151123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Complicated Medical Call – Use Case Scenario</a:t>
            </a:r>
          </a:p>
        </p:txBody>
      </p:sp>
      <p:sp>
        <p:nvSpPr>
          <p:cNvPr id="6" name="Content Placeholder 5"/>
          <p:cNvSpPr>
            <a:spLocks noGrp="1"/>
          </p:cNvSpPr>
          <p:nvPr>
            <p:ph idx="1"/>
          </p:nvPr>
        </p:nvSpPr>
        <p:spPr/>
        <p:txBody>
          <a:bodyPr>
            <a:normAutofit/>
          </a:bodyPr>
          <a:lstStyle/>
          <a:p>
            <a:pPr marL="0" indent="0">
              <a:buNone/>
            </a:pPr>
            <a:r>
              <a:rPr lang="en-US" dirty="0"/>
              <a:t>You are responding to 67yo, male patient reported having burns on his right arm and right-side chest in a middle-low income area on Wednesday evening at about 10:00 PM. The victim got up too quickly to turn off the stove, became light-headed due to low blood pressure, and passed out while moving a pot full of boiling water. He fell to the floor, spilling boiling water on himself. The container was glass, and he sustained multiple laceration/cuts to his left arm.</a:t>
            </a:r>
          </a:p>
        </p:txBody>
      </p:sp>
    </p:spTree>
    <p:extLst>
      <p:ext uri="{BB962C8B-B14F-4D97-AF65-F5344CB8AC3E}">
        <p14:creationId xmlns:p14="http://schemas.microsoft.com/office/powerpoint/2010/main" val="108543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Complicated Medical Call – Use Case Scenario</a:t>
            </a:r>
          </a:p>
        </p:txBody>
      </p:sp>
      <p:sp>
        <p:nvSpPr>
          <p:cNvPr id="6" name="Content Placeholder 5"/>
          <p:cNvSpPr>
            <a:spLocks noGrp="1"/>
          </p:cNvSpPr>
          <p:nvPr>
            <p:ph idx="1"/>
          </p:nvPr>
        </p:nvSpPr>
        <p:spPr>
          <a:xfrm>
            <a:off x="838200" y="1320800"/>
            <a:ext cx="10515600" cy="5225143"/>
          </a:xfrm>
        </p:spPr>
        <p:txBody>
          <a:bodyPr>
            <a:noAutofit/>
          </a:bodyPr>
          <a:lstStyle/>
          <a:p>
            <a:pPr marL="0" indent="0">
              <a:buNone/>
            </a:pPr>
            <a:r>
              <a:rPr lang="en-US" sz="2000" dirty="0"/>
              <a:t>You arrive at the residence. You touch the side of your safety glasses to activate the built-in HUD. It automatically enhances your vision. The system scans the environment while you are going to the kitchen. </a:t>
            </a:r>
          </a:p>
          <a:p>
            <a:pPr marL="0" indent="0">
              <a:buNone/>
            </a:pPr>
            <a:r>
              <a:rPr lang="en-US" sz="2000" dirty="0"/>
              <a:t>The system alerts you about a gun on top of a table on the hallway. In the kitchen, you see the man lying on the floor, conscious and breathing. While you get close to the victim, the system scans his face. After a few seconds, the HUD shows the patient information near to his body (Name, day of birth, allergies). </a:t>
            </a:r>
          </a:p>
          <a:p>
            <a:pPr marL="0" indent="0">
              <a:buNone/>
            </a:pPr>
            <a:r>
              <a:rPr lang="en-US" sz="2000" dirty="0"/>
              <a:t>The system highlights that the patient has allergies to two medicines and automatically estimates the patient's body weight. You hook the monitoring equipment to the man. His vitals are shown in real time anchored to his body through your HUD display. A visual inspection reveals that he has red, blistered skin on the anterior or front of her body from the right arm to the chest.</a:t>
            </a:r>
          </a:p>
          <a:p>
            <a:pPr marL="0" indent="0">
              <a:buNone/>
            </a:pPr>
            <a:r>
              <a:rPr lang="en-US" sz="2000" dirty="0"/>
              <a:t>Additionally, his head is bleeding due to the fall and the cuts caused by the pieces of glass. The system detects body burn percentage and recommends which hospital the patient should be taken to. </a:t>
            </a:r>
          </a:p>
          <a:p>
            <a:pPr marL="0" indent="0">
              <a:buNone/>
            </a:pPr>
            <a:r>
              <a:rPr lang="en-US" sz="2000" dirty="0"/>
              <a:t>The system also shows where to apply a tourniquet to stop bleeding. You report out loud the situation. The system understands and shows in a virtual display on your left arm a checklist of the procedures and medication administration and dosage (based on the estimated body weight) that should be carried out.</a:t>
            </a:r>
          </a:p>
        </p:txBody>
      </p:sp>
    </p:spTree>
    <p:extLst>
      <p:ext uri="{BB962C8B-B14F-4D97-AF65-F5344CB8AC3E}">
        <p14:creationId xmlns:p14="http://schemas.microsoft.com/office/powerpoint/2010/main" val="325244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Gunshot – Use Case Scenario</a:t>
            </a:r>
          </a:p>
        </p:txBody>
      </p:sp>
      <p:sp>
        <p:nvSpPr>
          <p:cNvPr id="6" name="Content Placeholder 5"/>
          <p:cNvSpPr>
            <a:spLocks noGrp="1"/>
          </p:cNvSpPr>
          <p:nvPr>
            <p:ph idx="1"/>
          </p:nvPr>
        </p:nvSpPr>
        <p:spPr>
          <a:xfrm>
            <a:off x="838200" y="1320800"/>
            <a:ext cx="10515600" cy="5225143"/>
          </a:xfrm>
        </p:spPr>
        <p:txBody>
          <a:bodyPr>
            <a:noAutofit/>
          </a:bodyPr>
          <a:lstStyle/>
          <a:p>
            <a:pPr marL="0" indent="0">
              <a:buNone/>
            </a:pPr>
            <a:r>
              <a:rPr lang="en-US" sz="2000" dirty="0"/>
              <a:t>Meanwhile, his grandson appears in the hallway. Face recognition reveals that he is a known gang member. Grandson deals drugs and doesn’t want first-responders around. You discretely press a button, alerting the police. </a:t>
            </a:r>
          </a:p>
          <a:p>
            <a:pPr marL="0" indent="0">
              <a:buNone/>
            </a:pPr>
            <a:r>
              <a:rPr lang="en-US" sz="2000" dirty="0"/>
              <a:t>The patient's vitals remain located by the patient, rather than following paramedic’s head. Eye tracking increases the opacity of patient data when looking at the patient. You are following the procedures on the checklist. You administer medicine that requires a dosage in every 10 minutes. The system keeps tracking </a:t>
            </a:r>
            <a:r>
              <a:rPr lang="en-US" sz="2000"/>
              <a:t>the time, </a:t>
            </a:r>
            <a:r>
              <a:rPr lang="en-US" sz="2000" dirty="0"/>
              <a:t>to alert you when it is time.</a:t>
            </a:r>
          </a:p>
          <a:p>
            <a:pPr marL="0" indent="0">
              <a:buNone/>
            </a:pPr>
            <a:r>
              <a:rPr lang="en-US" sz="2000" dirty="0"/>
              <a:t>Meanwhile, you are taking care of the burns. You update the status via voice command when you finish the burn care. Blood pressure drops suddenly. Armband vibrates to alert you. An alert also appears on HUD, and the blood pressure is highlighted on the display.</a:t>
            </a:r>
          </a:p>
        </p:txBody>
      </p:sp>
    </p:spTree>
    <p:extLst>
      <p:ext uri="{BB962C8B-B14F-4D97-AF65-F5344CB8AC3E}">
        <p14:creationId xmlns:p14="http://schemas.microsoft.com/office/powerpoint/2010/main" val="1644902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3523</TotalTime>
  <Words>864</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Prototyping Next-Generation User Interfaces </vt:lpstr>
      <vt:lpstr>Goals</vt:lpstr>
      <vt:lpstr>Methodology</vt:lpstr>
      <vt:lpstr>Possible Scenarios</vt:lpstr>
      <vt:lpstr>1st Chosen Scenario: Gunshot Wound to Upper Chest</vt:lpstr>
      <vt:lpstr>2nd Chosen Scenario: Complicated Medical Call</vt:lpstr>
      <vt:lpstr>Complicated Medical Call – Use Case Scenario</vt:lpstr>
      <vt:lpstr>Complicated Medical Call – Use Case Scenario</vt:lpstr>
      <vt:lpstr>Gunshot – Use Case Scenario</vt:lpstr>
      <vt:lpstr>Possible User Interface Features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Jeronimo Grandi, Ph.D.</dc:creator>
  <cp:lastModifiedBy>Jeronimo Grandi, Ph.D.</cp:lastModifiedBy>
  <cp:revision>68</cp:revision>
  <dcterms:created xsi:type="dcterms:W3CDTF">2019-05-16T18:30:37Z</dcterms:created>
  <dcterms:modified xsi:type="dcterms:W3CDTF">2019-08-30T20:35:15Z</dcterms:modified>
</cp:coreProperties>
</file>