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8" r:id="rId5"/>
    <p:sldId id="260" r:id="rId6"/>
    <p:sldId id="264" r:id="rId7"/>
    <p:sldId id="266" r:id="rId8"/>
    <p:sldId id="267" r:id="rId9"/>
    <p:sldId id="265" r:id="rId10"/>
    <p:sldId id="270" r:id="rId11"/>
    <p:sldId id="283" r:id="rId12"/>
    <p:sldId id="282" r:id="rId13"/>
    <p:sldId id="276" r:id="rId14"/>
    <p:sldId id="277" r:id="rId15"/>
    <p:sldId id="278" r:id="rId16"/>
    <p:sldId id="279" r:id="rId17"/>
    <p:sldId id="281" r:id="rId18"/>
    <p:sldId id="280" r:id="rId19"/>
    <p:sldId id="271" r:id="rId20"/>
    <p:sldId id="272" r:id="rId21"/>
    <p:sldId id="273" r:id="rId22"/>
    <p:sldId id="274" r:id="rId23"/>
    <p:sldId id="275" r:id="rId24"/>
    <p:sldId id="2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7" d="100"/>
          <a:sy n="107" d="100"/>
        </p:scale>
        <p:origin x="138"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7CA2CA-A60D-4DF3-BE84-15A3776A7825}"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9585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CA2CA-A60D-4DF3-BE84-15A3776A7825}"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271069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CA2CA-A60D-4DF3-BE84-15A3776A7825}"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271214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3446"/>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838200" y="1320800"/>
            <a:ext cx="10515600" cy="4856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CA2CA-A60D-4DF3-BE84-15A3776A7825}"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3451281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7CA2CA-A60D-4DF3-BE84-15A3776A7825}"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149432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838200" y="1364343"/>
            <a:ext cx="5181600" cy="4812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64343"/>
            <a:ext cx="5181600" cy="4812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7CA2CA-A60D-4DF3-BE84-15A3776A7825}"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26251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7CA2CA-A60D-4DF3-BE84-15A3776A7825}" type="datetimeFigureOut">
              <a:rPr lang="en-US" smtClean="0"/>
              <a:t>8/30/2019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411116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7CA2CA-A60D-4DF3-BE84-15A3776A7825}" type="datetimeFigureOut">
              <a:rPr lang="en-US" smtClean="0"/>
              <a:t>8/30/2019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1289231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CA2CA-A60D-4DF3-BE84-15A3776A7825}"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427236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7CA2CA-A60D-4DF3-BE84-15A3776A7825}"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300454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7CA2CA-A60D-4DF3-BE84-15A3776A7825}"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3579582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CA2CA-A60D-4DF3-BE84-15A3776A7825}" type="datetimeFigureOut">
              <a:rPr lang="en-US" smtClean="0"/>
              <a:t>8/30/2019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BA263-E354-463E-A660-BA742ED4B643}" type="slidenum">
              <a:rPr lang="en-US" smtClean="0"/>
              <a:t>‹#›</a:t>
            </a:fld>
            <a:endParaRPr lang="en-US"/>
          </a:p>
        </p:txBody>
      </p:sp>
    </p:spTree>
    <p:extLst>
      <p:ext uri="{BB962C8B-B14F-4D97-AF65-F5344CB8AC3E}">
        <p14:creationId xmlns:p14="http://schemas.microsoft.com/office/powerpoint/2010/main" val="43133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Prototyping Next-Generation User Interfaces </a:t>
            </a:r>
          </a:p>
        </p:txBody>
      </p:sp>
      <p:sp>
        <p:nvSpPr>
          <p:cNvPr id="3" name="Subtitle 2"/>
          <p:cNvSpPr>
            <a:spLocks noGrp="1"/>
          </p:cNvSpPr>
          <p:nvPr>
            <p:ph type="subTitle" idx="1"/>
          </p:nvPr>
        </p:nvSpPr>
        <p:spPr/>
        <p:txBody>
          <a:bodyPr/>
          <a:lstStyle/>
          <a:p>
            <a:r>
              <a:rPr lang="en-US" dirty="0"/>
              <a:t>Durham Fire Department</a:t>
            </a:r>
          </a:p>
          <a:p>
            <a:r>
              <a:rPr lang="en-US" dirty="0"/>
              <a:t>1</a:t>
            </a:r>
            <a:r>
              <a:rPr lang="en-US" baseline="30000" dirty="0"/>
              <a:t>st</a:t>
            </a:r>
            <a:r>
              <a:rPr lang="en-US" dirty="0"/>
              <a:t> Group Discussion</a:t>
            </a:r>
          </a:p>
        </p:txBody>
      </p:sp>
    </p:spTree>
    <p:extLst>
      <p:ext uri="{BB962C8B-B14F-4D97-AF65-F5344CB8AC3E}">
        <p14:creationId xmlns:p14="http://schemas.microsoft.com/office/powerpoint/2010/main" val="110494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9670" y="-15788"/>
            <a:ext cx="8765059" cy="6873788"/>
          </a:xfrm>
        </p:spPr>
      </p:pic>
    </p:spTree>
    <p:extLst>
      <p:ext uri="{BB962C8B-B14F-4D97-AF65-F5344CB8AC3E}">
        <p14:creationId xmlns:p14="http://schemas.microsoft.com/office/powerpoint/2010/main" val="279481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spTree>
    <p:extLst>
      <p:ext uri="{BB962C8B-B14F-4D97-AF65-F5344CB8AC3E}">
        <p14:creationId xmlns:p14="http://schemas.microsoft.com/office/powerpoint/2010/main" val="272335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spTree>
    <p:extLst>
      <p:ext uri="{BB962C8B-B14F-4D97-AF65-F5344CB8AC3E}">
        <p14:creationId xmlns:p14="http://schemas.microsoft.com/office/powerpoint/2010/main" val="167089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spTree>
    <p:extLst>
      <p:ext uri="{BB962C8B-B14F-4D97-AF65-F5344CB8AC3E}">
        <p14:creationId xmlns:p14="http://schemas.microsoft.com/office/powerpoint/2010/main" val="3945356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spTree>
    <p:extLst>
      <p:ext uri="{BB962C8B-B14F-4D97-AF65-F5344CB8AC3E}">
        <p14:creationId xmlns:p14="http://schemas.microsoft.com/office/powerpoint/2010/main" val="65587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spTree>
    <p:extLst>
      <p:ext uri="{BB962C8B-B14F-4D97-AF65-F5344CB8AC3E}">
        <p14:creationId xmlns:p14="http://schemas.microsoft.com/office/powerpoint/2010/main" val="406217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spTree>
    <p:extLst>
      <p:ext uri="{BB962C8B-B14F-4D97-AF65-F5344CB8AC3E}">
        <p14:creationId xmlns:p14="http://schemas.microsoft.com/office/powerpoint/2010/main" val="13049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5227" y="0"/>
            <a:ext cx="9881545" cy="6939092"/>
          </a:xfrm>
          <a:prstGeom prst="rect">
            <a:avLst/>
          </a:prstGeom>
        </p:spPr>
      </p:pic>
    </p:spTree>
    <p:extLst>
      <p:ext uri="{BB962C8B-B14F-4D97-AF65-F5344CB8AC3E}">
        <p14:creationId xmlns:p14="http://schemas.microsoft.com/office/powerpoint/2010/main" val="205228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spTree>
    <p:extLst>
      <p:ext uri="{BB962C8B-B14F-4D97-AF65-F5344CB8AC3E}">
        <p14:creationId xmlns:p14="http://schemas.microsoft.com/office/powerpoint/2010/main" val="24640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688640"/>
            <a:ext cx="11190976" cy="8945783"/>
          </a:xfrm>
        </p:spPr>
      </p:pic>
    </p:spTree>
    <p:extLst>
      <p:ext uri="{BB962C8B-B14F-4D97-AF65-F5344CB8AC3E}">
        <p14:creationId xmlns:p14="http://schemas.microsoft.com/office/powerpoint/2010/main" val="361438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Present the </a:t>
            </a:r>
            <a:r>
              <a:rPr lang="en-US" dirty="0" smtClean="0"/>
              <a:t>methodology, possible scenarios and the decisions we have made</a:t>
            </a:r>
            <a:endParaRPr lang="en-US" dirty="0"/>
          </a:p>
          <a:p>
            <a:r>
              <a:rPr lang="en-US" dirty="0"/>
              <a:t>Present </a:t>
            </a:r>
            <a:r>
              <a:rPr lang="en-US" dirty="0" smtClean="0"/>
              <a:t>the possible </a:t>
            </a:r>
            <a:r>
              <a:rPr lang="en-US" dirty="0"/>
              <a:t>user interface features we think could enhance the </a:t>
            </a:r>
            <a:r>
              <a:rPr lang="en-US" dirty="0" smtClean="0"/>
              <a:t>task in the chosen scenario</a:t>
            </a:r>
          </a:p>
          <a:p>
            <a:r>
              <a:rPr lang="en-US" dirty="0" smtClean="0"/>
              <a:t>Discuss </a:t>
            </a:r>
            <a:endParaRPr lang="en-US" dirty="0"/>
          </a:p>
          <a:p>
            <a:r>
              <a:rPr lang="en-US" dirty="0" smtClean="0"/>
              <a:t>Discuss </a:t>
            </a:r>
            <a:r>
              <a:rPr lang="en-US" dirty="0"/>
              <a:t>the features that could be included and could be removed</a:t>
            </a:r>
          </a:p>
          <a:p>
            <a:r>
              <a:rPr lang="en-US" dirty="0"/>
              <a:t>Q&amp;A</a:t>
            </a:r>
          </a:p>
        </p:txBody>
      </p:sp>
    </p:spTree>
    <p:extLst>
      <p:ext uri="{BB962C8B-B14F-4D97-AF65-F5344CB8AC3E}">
        <p14:creationId xmlns:p14="http://schemas.microsoft.com/office/powerpoint/2010/main" val="314138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66" y="1428750"/>
            <a:ext cx="5699691" cy="4152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983" y="1428750"/>
            <a:ext cx="5433117" cy="4152900"/>
          </a:xfrm>
          <a:prstGeom prst="rect">
            <a:avLst/>
          </a:prstGeom>
        </p:spPr>
      </p:pic>
    </p:spTree>
    <p:extLst>
      <p:ext uri="{BB962C8B-B14F-4D97-AF65-F5344CB8AC3E}">
        <p14:creationId xmlns:p14="http://schemas.microsoft.com/office/powerpoint/2010/main" val="2450607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300" y="1447799"/>
            <a:ext cx="5629281" cy="4195763"/>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155" y="1447799"/>
            <a:ext cx="5648950" cy="4195763"/>
          </a:xfrm>
          <a:prstGeom prst="rect">
            <a:avLst/>
          </a:prstGeom>
        </p:spPr>
      </p:pic>
    </p:spTree>
    <p:extLst>
      <p:ext uri="{BB962C8B-B14F-4D97-AF65-F5344CB8AC3E}">
        <p14:creationId xmlns:p14="http://schemas.microsoft.com/office/powerpoint/2010/main" val="34033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re_scena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21579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8141" y="-343427"/>
            <a:ext cx="13308282" cy="7544853"/>
          </a:xfrm>
          <a:prstGeom prst="rect">
            <a:avLst/>
          </a:prstGeom>
        </p:spPr>
      </p:pic>
    </p:spTree>
    <p:extLst>
      <p:ext uri="{BB962C8B-B14F-4D97-AF65-F5344CB8AC3E}">
        <p14:creationId xmlns:p14="http://schemas.microsoft.com/office/powerpoint/2010/main" val="1193723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you</a:t>
            </a:r>
          </a:p>
        </p:txBody>
      </p:sp>
      <p:sp>
        <p:nvSpPr>
          <p:cNvPr id="3" name="Content Placeholder 2"/>
          <p:cNvSpPr>
            <a:spLocks noGrp="1"/>
          </p:cNvSpPr>
          <p:nvPr>
            <p:ph idx="1"/>
          </p:nvPr>
        </p:nvSpPr>
        <p:spPr/>
        <p:txBody>
          <a:bodyPr/>
          <a:lstStyle/>
          <a:p>
            <a:r>
              <a:rPr lang="en-US" dirty="0"/>
              <a:t>Do you have a protocol on how many </a:t>
            </a:r>
            <a:r>
              <a:rPr lang="en-US"/>
              <a:t>people </a:t>
            </a:r>
            <a:r>
              <a:rPr lang="en-US" smtClean="0"/>
              <a:t>go </a:t>
            </a:r>
            <a:r>
              <a:rPr lang="en-US" dirty="0"/>
              <a:t>inside the building?</a:t>
            </a:r>
          </a:p>
          <a:p>
            <a:pPr lvl="1"/>
            <a:r>
              <a:rPr lang="en-US" dirty="0"/>
              <a:t>What are their roles?</a:t>
            </a:r>
          </a:p>
          <a:p>
            <a:r>
              <a:rPr lang="en-US" dirty="0"/>
              <a:t>How they proceed the search inside the building?</a:t>
            </a:r>
          </a:p>
          <a:p>
            <a:r>
              <a:rPr lang="en-US" dirty="0"/>
              <a:t>Do firefighters have communication with a commander outside of the building when they are in a search and rescue?</a:t>
            </a:r>
          </a:p>
        </p:txBody>
      </p:sp>
    </p:spTree>
    <p:extLst>
      <p:ext uri="{BB962C8B-B14F-4D97-AF65-F5344CB8AC3E}">
        <p14:creationId xmlns:p14="http://schemas.microsoft.com/office/powerpoint/2010/main" val="116834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t>Methodology</a:t>
            </a:r>
          </a:p>
        </p:txBody>
      </p:sp>
      <p:sp>
        <p:nvSpPr>
          <p:cNvPr id="25" name="Content Placeholder 24"/>
          <p:cNvSpPr>
            <a:spLocks noGrp="1"/>
          </p:cNvSpPr>
          <p:nvPr>
            <p:ph sz="half" idx="1"/>
          </p:nvPr>
        </p:nvSpPr>
        <p:spPr/>
        <p:txBody>
          <a:bodyPr>
            <a:normAutofit/>
          </a:bodyPr>
          <a:lstStyle/>
          <a:p>
            <a:r>
              <a:rPr lang="en-US" b="1" dirty="0"/>
              <a:t>Gather data </a:t>
            </a:r>
            <a:r>
              <a:rPr lang="en-US" dirty="0"/>
              <a:t>through interviews and training observations</a:t>
            </a:r>
          </a:p>
          <a:p>
            <a:r>
              <a:rPr lang="en-US" b="1" dirty="0"/>
              <a:t>Speech to text </a:t>
            </a:r>
            <a:r>
              <a:rPr lang="en-US" dirty="0"/>
              <a:t>conversion of the interviews</a:t>
            </a:r>
          </a:p>
          <a:p>
            <a:r>
              <a:rPr lang="en-US" b="1" dirty="0"/>
              <a:t>Analyze the answers </a:t>
            </a:r>
            <a:r>
              <a:rPr lang="en-US" dirty="0"/>
              <a:t>and the video recordings of the training exercises</a:t>
            </a:r>
          </a:p>
          <a:p>
            <a:r>
              <a:rPr lang="en-US" b="1" dirty="0"/>
              <a:t>Brainstorm possible scenarios</a:t>
            </a:r>
            <a:r>
              <a:rPr lang="en-US" dirty="0"/>
              <a:t>, task to simulate and user interfaces </a:t>
            </a:r>
          </a:p>
          <a:p>
            <a:endParaRPr lang="en-US" dirty="0"/>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713" y="1619679"/>
            <a:ext cx="4360403" cy="4351338"/>
          </a:xfrm>
          <a:prstGeom prst="rect">
            <a:avLst/>
          </a:prstGeom>
        </p:spPr>
      </p:pic>
    </p:spTree>
    <p:extLst>
      <p:ext uri="{BB962C8B-B14F-4D97-AF65-F5344CB8AC3E}">
        <p14:creationId xmlns:p14="http://schemas.microsoft.com/office/powerpoint/2010/main" val="6734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Scenarios</a:t>
            </a:r>
          </a:p>
        </p:txBody>
      </p:sp>
      <p:sp>
        <p:nvSpPr>
          <p:cNvPr id="3" name="Content Placeholder 2"/>
          <p:cNvSpPr>
            <a:spLocks noGrp="1"/>
          </p:cNvSpPr>
          <p:nvPr>
            <p:ph sz="half" idx="1"/>
          </p:nvPr>
        </p:nvSpPr>
        <p:spPr>
          <a:xfrm>
            <a:off x="838198" y="1825625"/>
            <a:ext cx="7720915" cy="4351338"/>
          </a:xfrm>
        </p:spPr>
        <p:txBody>
          <a:bodyPr>
            <a:normAutofit/>
          </a:bodyPr>
          <a:lstStyle/>
          <a:p>
            <a:r>
              <a:rPr lang="en-US" dirty="0"/>
              <a:t>Burning building: trapped person, extinguish fire</a:t>
            </a:r>
          </a:p>
          <a:p>
            <a:pPr lvl="1"/>
            <a:r>
              <a:rPr lang="en-US" dirty="0"/>
              <a:t>Residential</a:t>
            </a:r>
          </a:p>
          <a:p>
            <a:pPr lvl="1"/>
            <a:r>
              <a:rPr lang="en-US" dirty="0"/>
              <a:t>Commercial</a:t>
            </a:r>
          </a:p>
          <a:p>
            <a:r>
              <a:rPr lang="en-US" dirty="0"/>
              <a:t>Rescue with no fire</a:t>
            </a:r>
          </a:p>
          <a:p>
            <a:pPr lvl="1"/>
            <a:r>
              <a:rPr lang="en-US" dirty="0"/>
              <a:t>Car crash</a:t>
            </a:r>
          </a:p>
          <a:p>
            <a:pPr lvl="1"/>
            <a:r>
              <a:rPr lang="en-US" dirty="0"/>
              <a:t>Earthquake</a:t>
            </a:r>
          </a:p>
          <a:p>
            <a:pPr lvl="1"/>
            <a:r>
              <a:rPr lang="en-US" dirty="0"/>
              <a:t>Wind storm</a:t>
            </a:r>
          </a:p>
          <a:p>
            <a:pPr lvl="1"/>
            <a:r>
              <a:rPr lang="en-US" dirty="0"/>
              <a:t>Patient removal</a:t>
            </a:r>
          </a:p>
          <a:p>
            <a:pPr lvl="1"/>
            <a:r>
              <a:rPr lang="en-US" dirty="0"/>
              <a:t>Trapped pets</a:t>
            </a:r>
          </a:p>
          <a:p>
            <a:pPr lvl="1"/>
            <a:r>
              <a:rPr lang="en-US" dirty="0"/>
              <a:t>Active shooter</a:t>
            </a:r>
          </a:p>
          <a:p>
            <a:endParaRPr lang="en-US" dirty="0"/>
          </a:p>
        </p:txBody>
      </p:sp>
    </p:spTree>
    <p:extLst>
      <p:ext uri="{BB962C8B-B14F-4D97-AF65-F5344CB8AC3E}">
        <p14:creationId xmlns:p14="http://schemas.microsoft.com/office/powerpoint/2010/main" val="337727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Scenarios</a:t>
            </a:r>
          </a:p>
        </p:txBody>
      </p:sp>
      <p:sp>
        <p:nvSpPr>
          <p:cNvPr id="3" name="Content Placeholder 2"/>
          <p:cNvSpPr>
            <a:spLocks noGrp="1"/>
          </p:cNvSpPr>
          <p:nvPr>
            <p:ph sz="half" idx="1"/>
          </p:nvPr>
        </p:nvSpPr>
        <p:spPr>
          <a:xfrm>
            <a:off x="838199" y="1825625"/>
            <a:ext cx="5801497" cy="4351338"/>
          </a:xfrm>
        </p:spPr>
        <p:txBody>
          <a:bodyPr>
            <a:normAutofit lnSpcReduction="10000"/>
          </a:bodyPr>
          <a:lstStyle/>
          <a:p>
            <a:r>
              <a:rPr lang="en-US" dirty="0">
                <a:solidFill>
                  <a:srgbClr val="C00000"/>
                </a:solidFill>
              </a:rPr>
              <a:t>Burning building: trapped person, extinguish fire</a:t>
            </a:r>
          </a:p>
          <a:p>
            <a:pPr lvl="1"/>
            <a:r>
              <a:rPr lang="en-US" dirty="0"/>
              <a:t>Residential</a:t>
            </a:r>
          </a:p>
          <a:p>
            <a:pPr lvl="1"/>
            <a:r>
              <a:rPr lang="en-US" dirty="0">
                <a:solidFill>
                  <a:srgbClr val="C00000"/>
                </a:solidFill>
              </a:rPr>
              <a:t>Commercial</a:t>
            </a:r>
          </a:p>
          <a:p>
            <a:r>
              <a:rPr lang="en-US" dirty="0"/>
              <a:t>Rescue with no fire</a:t>
            </a:r>
          </a:p>
          <a:p>
            <a:pPr lvl="1"/>
            <a:r>
              <a:rPr lang="en-US" dirty="0"/>
              <a:t>Car crash</a:t>
            </a:r>
          </a:p>
          <a:p>
            <a:pPr lvl="1"/>
            <a:r>
              <a:rPr lang="en-US" dirty="0"/>
              <a:t>Earthquake</a:t>
            </a:r>
          </a:p>
          <a:p>
            <a:pPr lvl="1"/>
            <a:r>
              <a:rPr lang="en-US" dirty="0"/>
              <a:t>Wind storm</a:t>
            </a:r>
          </a:p>
          <a:p>
            <a:pPr lvl="1"/>
            <a:r>
              <a:rPr lang="en-US" dirty="0"/>
              <a:t>Patient removal</a:t>
            </a:r>
          </a:p>
          <a:p>
            <a:pPr lvl="1"/>
            <a:r>
              <a:rPr lang="en-US" dirty="0"/>
              <a:t>Trapped pets</a:t>
            </a:r>
          </a:p>
          <a:p>
            <a:pPr lvl="1"/>
            <a:r>
              <a:rPr lang="en-US" dirty="0"/>
              <a:t>Active shooter</a:t>
            </a:r>
          </a:p>
          <a:p>
            <a:endParaRPr lang="en-US" dirty="0"/>
          </a:p>
        </p:txBody>
      </p:sp>
    </p:spTree>
    <p:extLst>
      <p:ext uri="{BB962C8B-B14F-4D97-AF65-F5344CB8AC3E}">
        <p14:creationId xmlns:p14="http://schemas.microsoft.com/office/powerpoint/2010/main" val="186571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Chosen Scenario: Search </a:t>
            </a:r>
            <a:r>
              <a:rPr lang="en-US" dirty="0"/>
              <a:t>and Rescue</a:t>
            </a:r>
          </a:p>
        </p:txBody>
      </p:sp>
      <p:grpSp>
        <p:nvGrpSpPr>
          <p:cNvPr id="5" name="Group 4"/>
          <p:cNvGrpSpPr/>
          <p:nvPr/>
        </p:nvGrpSpPr>
        <p:grpSpPr>
          <a:xfrm>
            <a:off x="838201" y="2032656"/>
            <a:ext cx="2394296" cy="1197147"/>
            <a:chOff x="2875855" y="1608858"/>
            <a:chExt cx="2376289" cy="1188144"/>
          </a:xfrm>
          <a:solidFill>
            <a:schemeClr val="accent2"/>
          </a:solidFill>
        </p:grpSpPr>
        <p:sp>
          <p:nvSpPr>
            <p:cNvPr id="6" name="Rectangle 5"/>
            <p:cNvSpPr/>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sp>
        <p:sp>
          <p:nvSpPr>
            <p:cNvPr id="7" name="TextBox 6"/>
            <p:cNvSpPr txBox="1"/>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Scenario</a:t>
              </a:r>
              <a:endParaRPr lang="en-US" kern="1200" dirty="0"/>
            </a:p>
          </p:txBody>
        </p:sp>
      </p:grpSp>
      <p:grpSp>
        <p:nvGrpSpPr>
          <p:cNvPr id="8" name="Group 7"/>
          <p:cNvGrpSpPr/>
          <p:nvPr/>
        </p:nvGrpSpPr>
        <p:grpSpPr>
          <a:xfrm>
            <a:off x="838200" y="3358522"/>
            <a:ext cx="2394296" cy="1197147"/>
            <a:chOff x="2875855" y="1608858"/>
            <a:chExt cx="2376289" cy="1188144"/>
          </a:xfrm>
        </p:grpSpPr>
        <p:sp>
          <p:nvSpPr>
            <p:cNvPr id="9" name="Rectangle 8"/>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Key Role</a:t>
              </a:r>
            </a:p>
          </p:txBody>
        </p:sp>
      </p:grpSp>
      <p:grpSp>
        <p:nvGrpSpPr>
          <p:cNvPr id="11" name="Group 10"/>
          <p:cNvGrpSpPr/>
          <p:nvPr/>
        </p:nvGrpSpPr>
        <p:grpSpPr>
          <a:xfrm>
            <a:off x="838201" y="4689793"/>
            <a:ext cx="2394296" cy="1197147"/>
            <a:chOff x="2875855" y="1608858"/>
            <a:chExt cx="2376289" cy="1188144"/>
          </a:xfrm>
        </p:grpSpPr>
        <p:sp>
          <p:nvSpPr>
            <p:cNvPr id="12" name="Rectangle 11"/>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Task to simulate</a:t>
              </a:r>
            </a:p>
          </p:txBody>
        </p:sp>
      </p:grpSp>
      <p:sp>
        <p:nvSpPr>
          <p:cNvPr id="17" name="TextBox 16"/>
          <p:cNvSpPr txBox="1"/>
          <p:nvPr/>
        </p:nvSpPr>
        <p:spPr>
          <a:xfrm>
            <a:off x="3317228" y="2339939"/>
            <a:ext cx="3755515" cy="461665"/>
          </a:xfrm>
          <a:prstGeom prst="rect">
            <a:avLst/>
          </a:prstGeom>
          <a:noFill/>
        </p:spPr>
        <p:txBody>
          <a:bodyPr wrap="none" rtlCol="0">
            <a:spAutoFit/>
          </a:bodyPr>
          <a:lstStyle/>
          <a:p>
            <a:r>
              <a:rPr lang="en-US" sz="2400" dirty="0"/>
              <a:t>Burning commercial building</a:t>
            </a:r>
          </a:p>
        </p:txBody>
      </p:sp>
      <p:sp>
        <p:nvSpPr>
          <p:cNvPr id="18" name="TextBox 17"/>
          <p:cNvSpPr txBox="1"/>
          <p:nvPr/>
        </p:nvSpPr>
        <p:spPr>
          <a:xfrm>
            <a:off x="3317228" y="3682350"/>
            <a:ext cx="6023829" cy="461665"/>
          </a:xfrm>
          <a:prstGeom prst="rect">
            <a:avLst/>
          </a:prstGeom>
          <a:noFill/>
        </p:spPr>
        <p:txBody>
          <a:bodyPr wrap="none" rtlCol="0">
            <a:spAutoFit/>
          </a:bodyPr>
          <a:lstStyle/>
          <a:p>
            <a:r>
              <a:rPr lang="en-US" sz="2400" dirty="0"/>
              <a:t>Firefighter who’s tasked with finding the victim</a:t>
            </a:r>
          </a:p>
        </p:txBody>
      </p:sp>
      <p:sp>
        <p:nvSpPr>
          <p:cNvPr id="19" name="TextBox 18"/>
          <p:cNvSpPr txBox="1"/>
          <p:nvPr/>
        </p:nvSpPr>
        <p:spPr>
          <a:xfrm>
            <a:off x="3317228" y="4885599"/>
            <a:ext cx="7622279" cy="830997"/>
          </a:xfrm>
          <a:prstGeom prst="rect">
            <a:avLst/>
          </a:prstGeom>
          <a:noFill/>
        </p:spPr>
        <p:txBody>
          <a:bodyPr wrap="none" rtlCol="0">
            <a:spAutoFit/>
          </a:bodyPr>
          <a:lstStyle/>
          <a:p>
            <a:r>
              <a:rPr lang="en-US" sz="2400" dirty="0"/>
              <a:t>Search + rescue: Path finding (in and out), hazard detection </a:t>
            </a:r>
          </a:p>
          <a:p>
            <a:r>
              <a:rPr lang="en-US" sz="2400" dirty="0"/>
              <a:t>and avoidance, victim detection</a:t>
            </a:r>
          </a:p>
        </p:txBody>
      </p:sp>
    </p:spTree>
    <p:extLst>
      <p:ext uri="{BB962C8B-B14F-4D97-AF65-F5344CB8AC3E}">
        <p14:creationId xmlns:p14="http://schemas.microsoft.com/office/powerpoint/2010/main" val="11170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Search and Rescue – Use Case Scenario</a:t>
            </a:r>
          </a:p>
        </p:txBody>
      </p:sp>
      <p:sp>
        <p:nvSpPr>
          <p:cNvPr id="6" name="Content Placeholder 5"/>
          <p:cNvSpPr>
            <a:spLocks noGrp="1"/>
          </p:cNvSpPr>
          <p:nvPr>
            <p:ph idx="1"/>
          </p:nvPr>
        </p:nvSpPr>
        <p:spPr/>
        <p:txBody>
          <a:bodyPr/>
          <a:lstStyle/>
          <a:p>
            <a:r>
              <a:rPr lang="en-US" dirty="0"/>
              <a:t>You’ve been dispatched to a commercial structure fire on a Wednesday evening at about 7:00 PM. The information is that a 45 </a:t>
            </a:r>
            <a:r>
              <a:rPr lang="en-US" dirty="0" err="1"/>
              <a:t>yo</a:t>
            </a:r>
            <a:r>
              <a:rPr lang="en-US" dirty="0"/>
              <a:t> female employee is trapped inside the building. The smoke is dense and the visibility is low. You were informed that the person has locomotion disability and maybe in her office that is located on the second floor.</a:t>
            </a:r>
          </a:p>
        </p:txBody>
      </p:sp>
    </p:spTree>
    <p:extLst>
      <p:ext uri="{BB962C8B-B14F-4D97-AF65-F5344CB8AC3E}">
        <p14:creationId xmlns:p14="http://schemas.microsoft.com/office/powerpoint/2010/main" val="108543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Search and Rescue – Use Case Scenario</a:t>
            </a:r>
          </a:p>
        </p:txBody>
      </p:sp>
      <p:sp>
        <p:nvSpPr>
          <p:cNvPr id="6" name="Content Placeholder 5"/>
          <p:cNvSpPr>
            <a:spLocks noGrp="1"/>
          </p:cNvSpPr>
          <p:nvPr>
            <p:ph idx="1"/>
          </p:nvPr>
        </p:nvSpPr>
        <p:spPr>
          <a:xfrm>
            <a:off x="838200" y="1320800"/>
            <a:ext cx="10515600" cy="5225143"/>
          </a:xfrm>
        </p:spPr>
        <p:txBody>
          <a:bodyPr>
            <a:noAutofit/>
          </a:bodyPr>
          <a:lstStyle/>
          <a:p>
            <a:pPr marL="0" indent="0">
              <a:buNone/>
            </a:pPr>
            <a:r>
              <a:rPr lang="en-US" sz="1800" dirty="0"/>
              <a:t>You enter the building and go towards the stairs for the second floor. The visibility is moderate, with a thin layer of smoke coming from the hallway that connects with the stairs. You approach the stairs and the smoke starts to become denser. </a:t>
            </a:r>
            <a:endParaRPr lang="en-US" sz="1800" dirty="0" smtClean="0"/>
          </a:p>
          <a:p>
            <a:pPr marL="0" indent="0">
              <a:buNone/>
            </a:pPr>
            <a:r>
              <a:rPr lang="en-US" sz="1800" dirty="0" smtClean="0"/>
              <a:t>The </a:t>
            </a:r>
            <a:r>
              <a:rPr lang="en-US" sz="1800" dirty="0"/>
              <a:t>visibility is very low when you get to the second floor. You look back to the downstairs and sees that a directional line on the floor that represents the path </a:t>
            </a:r>
            <a:r>
              <a:rPr lang="en-US" sz="1800" dirty="0" smtClean="0"/>
              <a:t>you </a:t>
            </a:r>
            <a:r>
              <a:rPr lang="en-US" sz="1800" dirty="0"/>
              <a:t>took until that point. You look back to the hallway on the second floor. </a:t>
            </a:r>
            <a:endParaRPr lang="en-US" sz="1800" dirty="0" smtClean="0"/>
          </a:p>
          <a:p>
            <a:pPr marL="0" indent="0">
              <a:buNone/>
            </a:pPr>
            <a:r>
              <a:rPr lang="en-US" sz="1800" dirty="0" smtClean="0"/>
              <a:t>You </a:t>
            </a:r>
            <a:r>
              <a:rPr lang="en-US" sz="1800" dirty="0"/>
              <a:t>double tap the left side of your mask and activate the thermal imaging overlay on your mask. Now, you can see through the smoke. The thermal overlay also highlights the edges of the walls, doors and furniture. On the left side of the mask display, you can see the room temperature and the air level of your air bottle. The room temp is about 95F and the air level indicator is high. </a:t>
            </a:r>
            <a:endParaRPr lang="en-US" sz="1800" dirty="0" smtClean="0"/>
          </a:p>
          <a:p>
            <a:pPr marL="0" indent="0">
              <a:buNone/>
            </a:pPr>
            <a:r>
              <a:rPr lang="en-US" sz="1800" dirty="0" smtClean="0"/>
              <a:t>You </a:t>
            </a:r>
            <a:r>
              <a:rPr lang="en-US" sz="1800" dirty="0"/>
              <a:t>proceed duck walking through the </a:t>
            </a:r>
            <a:r>
              <a:rPr lang="en-US" sz="1800" dirty="0" smtClean="0"/>
              <a:t>hallway, searching </a:t>
            </a:r>
            <a:r>
              <a:rPr lang="en-US" sz="1800" dirty="0"/>
              <a:t>the rooms. The ambient temperature is much higher now. Your mask indicates 250F. Temps higher than 250F are plotted directly on the environment. </a:t>
            </a:r>
            <a:r>
              <a:rPr lang="en-US" sz="1800" dirty="0" smtClean="0"/>
              <a:t>You look </a:t>
            </a:r>
            <a:r>
              <a:rPr lang="en-US" sz="1800" dirty="0"/>
              <a:t>back and </a:t>
            </a:r>
            <a:r>
              <a:rPr lang="en-US" sz="1800" dirty="0" smtClean="0"/>
              <a:t>continue </a:t>
            </a:r>
            <a:r>
              <a:rPr lang="en-US" sz="1800" dirty="0"/>
              <a:t>to see </a:t>
            </a:r>
            <a:r>
              <a:rPr lang="en-US" sz="1800" dirty="0" smtClean="0"/>
              <a:t>the </a:t>
            </a:r>
            <a:r>
              <a:rPr lang="en-US" sz="1800" dirty="0"/>
              <a:t>line path on the ground</a:t>
            </a:r>
            <a:r>
              <a:rPr lang="en-US" sz="1800" dirty="0" smtClean="0"/>
              <a:t>.</a:t>
            </a:r>
          </a:p>
          <a:p>
            <a:pPr marL="0" indent="0">
              <a:buNone/>
            </a:pPr>
            <a:r>
              <a:rPr lang="en-US" sz="1800" dirty="0" smtClean="0"/>
              <a:t> </a:t>
            </a:r>
            <a:r>
              <a:rPr lang="en-US" sz="1800" dirty="0"/>
              <a:t>Further, in the hallway </a:t>
            </a:r>
            <a:r>
              <a:rPr lang="en-US" sz="1800" dirty="0" smtClean="0"/>
              <a:t>to </a:t>
            </a:r>
            <a:r>
              <a:rPr lang="en-US" sz="1800" dirty="0"/>
              <a:t>your left, you find the fire source. You mark the area with a caution mark. The mark is automatically shared with the central commander. </a:t>
            </a:r>
            <a:endParaRPr lang="en-US" sz="1800" dirty="0" smtClean="0"/>
          </a:p>
          <a:p>
            <a:pPr marL="0" indent="0">
              <a:buNone/>
            </a:pPr>
            <a:r>
              <a:rPr lang="en-US" sz="1800" dirty="0" smtClean="0"/>
              <a:t>In </a:t>
            </a:r>
            <a:r>
              <a:rPr lang="en-US" sz="1800" dirty="0"/>
              <a:t>the next room, you find the woman laying on the floor. You </a:t>
            </a:r>
            <a:r>
              <a:rPr lang="en-US" sz="1800" dirty="0" smtClean="0"/>
              <a:t>report </a:t>
            </a:r>
            <a:r>
              <a:rPr lang="en-US" sz="1800" dirty="0"/>
              <a:t>that you have found the victim. The system automatically indicates the fastest way out based on your path until that </a:t>
            </a:r>
            <a:r>
              <a:rPr lang="en-US" sz="1800" dirty="0" smtClean="0"/>
              <a:t>point, </a:t>
            </a:r>
            <a:r>
              <a:rPr lang="en-US" sz="1800" dirty="0"/>
              <a:t>avoiding the hazard marks added by yourself and by others.</a:t>
            </a:r>
          </a:p>
        </p:txBody>
      </p:sp>
    </p:spTree>
    <p:extLst>
      <p:ext uri="{BB962C8B-B14F-4D97-AF65-F5344CB8AC3E}">
        <p14:creationId xmlns:p14="http://schemas.microsoft.com/office/powerpoint/2010/main" val="325244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User Interface Features</a:t>
            </a:r>
          </a:p>
        </p:txBody>
      </p:sp>
      <p:sp>
        <p:nvSpPr>
          <p:cNvPr id="3" name="Content Placeholder 2"/>
          <p:cNvSpPr>
            <a:spLocks noGrp="1"/>
          </p:cNvSpPr>
          <p:nvPr>
            <p:ph sz="half" idx="1"/>
          </p:nvPr>
        </p:nvSpPr>
        <p:spPr/>
        <p:txBody>
          <a:bodyPr>
            <a:normAutofit fontScale="92500" lnSpcReduction="20000"/>
          </a:bodyPr>
          <a:lstStyle/>
          <a:p>
            <a:r>
              <a:rPr lang="en-US" dirty="0"/>
              <a:t>Display</a:t>
            </a:r>
          </a:p>
          <a:p>
            <a:pPr lvl="1"/>
            <a:r>
              <a:rPr lang="en-US" dirty="0"/>
              <a:t>HUD</a:t>
            </a:r>
          </a:p>
          <a:p>
            <a:pPr lvl="1"/>
            <a:r>
              <a:rPr lang="en-US" dirty="0"/>
              <a:t>Forearm mounted display</a:t>
            </a:r>
          </a:p>
          <a:p>
            <a:pPr lvl="1"/>
            <a:r>
              <a:rPr lang="en-US" dirty="0"/>
              <a:t>Tablet, smartphone</a:t>
            </a:r>
          </a:p>
          <a:p>
            <a:r>
              <a:rPr lang="en-US" dirty="0"/>
              <a:t>Interactions</a:t>
            </a:r>
          </a:p>
          <a:p>
            <a:pPr lvl="1"/>
            <a:r>
              <a:rPr lang="en-US" dirty="0"/>
              <a:t>HUD on/of</a:t>
            </a:r>
          </a:p>
          <a:p>
            <a:pPr lvl="1"/>
            <a:r>
              <a:rPr lang="en-US" dirty="0"/>
              <a:t>Mobile beacons: anchor points, air quality, room temp, makes clicks, beeps, vibration</a:t>
            </a:r>
          </a:p>
          <a:p>
            <a:pPr lvl="1"/>
            <a:r>
              <a:rPr lang="en-US" dirty="0"/>
              <a:t>Haptics: touch in body parts to send information (danger, ask for help) </a:t>
            </a:r>
          </a:p>
          <a:p>
            <a:pPr lvl="1"/>
            <a:r>
              <a:rPr lang="en-US" dirty="0"/>
              <a:t>Audio: push-to-talk, mask voice amplification.</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Information:</a:t>
            </a:r>
          </a:p>
          <a:p>
            <a:pPr lvl="1"/>
            <a:r>
              <a:rPr lang="en-US" dirty="0"/>
              <a:t>Room temperature</a:t>
            </a:r>
          </a:p>
          <a:p>
            <a:pPr lvl="1"/>
            <a:r>
              <a:rPr lang="en-US" dirty="0"/>
              <a:t>Location: self location, location of teammates</a:t>
            </a:r>
          </a:p>
          <a:p>
            <a:pPr lvl="1"/>
            <a:r>
              <a:rPr lang="en-US" dirty="0"/>
              <a:t>Air level</a:t>
            </a:r>
          </a:p>
          <a:p>
            <a:pPr lvl="1"/>
            <a:r>
              <a:rPr lang="en-US" dirty="0"/>
              <a:t>Battery</a:t>
            </a:r>
          </a:p>
          <a:p>
            <a:pPr lvl="1"/>
            <a:r>
              <a:rPr lang="en-US" dirty="0"/>
              <a:t>Breadcrumbs</a:t>
            </a:r>
          </a:p>
          <a:p>
            <a:pPr lvl="1"/>
            <a:r>
              <a:rPr lang="en-US" dirty="0"/>
              <a:t>Thermal imaging</a:t>
            </a:r>
          </a:p>
          <a:p>
            <a:pPr lvl="1"/>
            <a:r>
              <a:rPr lang="en-US" dirty="0"/>
              <a:t>Time</a:t>
            </a:r>
          </a:p>
          <a:p>
            <a:pPr lvl="1"/>
            <a:r>
              <a:rPr lang="en-US" dirty="0"/>
              <a:t>Hazards: fire, structural integrity, air quality, gas</a:t>
            </a:r>
          </a:p>
          <a:p>
            <a:pPr lvl="1"/>
            <a:r>
              <a:rPr lang="en-US" dirty="0"/>
              <a:t>Victims: location, personal info</a:t>
            </a:r>
          </a:p>
          <a:p>
            <a:pPr lvl="1"/>
            <a:r>
              <a:rPr lang="en-US" dirty="0"/>
              <a:t>Firefighters: men down alert, assistance request, location</a:t>
            </a:r>
          </a:p>
          <a:p>
            <a:pPr lvl="1"/>
            <a:r>
              <a:rPr lang="en-US" dirty="0"/>
              <a:t>Communication: voice, text, radio</a:t>
            </a:r>
          </a:p>
          <a:p>
            <a:pPr lvl="1"/>
            <a:r>
              <a:rPr lang="en-US" dirty="0"/>
              <a:t>Floor coverage</a:t>
            </a:r>
          </a:p>
          <a:p>
            <a:endParaRPr lang="en-US" sz="2000" dirty="0"/>
          </a:p>
        </p:txBody>
      </p:sp>
    </p:spTree>
    <p:extLst>
      <p:ext uri="{BB962C8B-B14F-4D97-AF65-F5344CB8AC3E}">
        <p14:creationId xmlns:p14="http://schemas.microsoft.com/office/powerpoint/2010/main" val="3351641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735</Words>
  <Application>Microsoft Office PowerPoint</Application>
  <PresentationFormat>Widescreen</PresentationFormat>
  <Paragraphs>81</Paragraphs>
  <Slides>24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Prototyping Next-Generation User Interfaces </vt:lpstr>
      <vt:lpstr>Goals</vt:lpstr>
      <vt:lpstr>Methodology</vt:lpstr>
      <vt:lpstr>Possible Scenarios</vt:lpstr>
      <vt:lpstr>Possible Scenarios</vt:lpstr>
      <vt:lpstr>Chosen Scenario: Search and Rescue</vt:lpstr>
      <vt:lpstr>Search and Rescue – Use Case Scenario</vt:lpstr>
      <vt:lpstr>Search and Rescue – Use Case Scenario</vt:lpstr>
      <vt:lpstr>Possible User Interface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Jeronimo Grandi, Ph.D.</dc:creator>
  <cp:lastModifiedBy>Jeronimo Grandi, Ph.D.</cp:lastModifiedBy>
  <cp:revision>20</cp:revision>
  <dcterms:created xsi:type="dcterms:W3CDTF">2019-05-16T18:30:37Z</dcterms:created>
  <dcterms:modified xsi:type="dcterms:W3CDTF">2019-08-30T20:50:25Z</dcterms:modified>
</cp:coreProperties>
</file>