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8" r:id="rId5"/>
    <p:sldId id="264" r:id="rId6"/>
    <p:sldId id="266" r:id="rId7"/>
    <p:sldId id="267" r:id="rId8"/>
    <p:sldId id="287" r:id="rId9"/>
    <p:sldId id="265" r:id="rId10"/>
    <p:sldId id="284" r:id="rId11"/>
    <p:sldId id="285" r:id="rId12"/>
    <p:sldId id="288" r:id="rId13"/>
    <p:sldId id="289" r:id="rId14"/>
    <p:sldId id="290" r:id="rId15"/>
    <p:sldId id="286" r:id="rId16"/>
    <p:sldId id="291" r:id="rId17"/>
    <p:sldId id="295" r:id="rId18"/>
    <p:sldId id="292" r:id="rId19"/>
    <p:sldId id="293" r:id="rId20"/>
    <p:sldId id="294"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7CA2CA-A60D-4DF3-BE84-15A3776A7825}" type="datetimeFigureOut">
              <a:rPr lang="en-US" smtClean="0"/>
              <a:t>21-May-19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9585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CA2CA-A60D-4DF3-BE84-15A3776A7825}" type="datetimeFigureOut">
              <a:rPr lang="en-US" smtClean="0"/>
              <a:t>21-May-19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271069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CA2CA-A60D-4DF3-BE84-15A3776A7825}" type="datetimeFigureOut">
              <a:rPr lang="en-US" smtClean="0"/>
              <a:t>21-May-19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271214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446"/>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838200" y="1320800"/>
            <a:ext cx="10515600" cy="4856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CA2CA-A60D-4DF3-BE84-15A3776A7825}" type="datetimeFigureOut">
              <a:rPr lang="en-US" smtClean="0"/>
              <a:t>21-May-19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345128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7CA2CA-A60D-4DF3-BE84-15A3776A7825}" type="datetimeFigureOut">
              <a:rPr lang="en-US" smtClean="0"/>
              <a:t>21-May-19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149432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838200" y="1364343"/>
            <a:ext cx="5181600" cy="4812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64343"/>
            <a:ext cx="5181600" cy="4812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7CA2CA-A60D-4DF3-BE84-15A3776A7825}" type="datetimeFigureOut">
              <a:rPr lang="en-US" smtClean="0"/>
              <a:t>21-May-19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26251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7CA2CA-A60D-4DF3-BE84-15A3776A7825}" type="datetimeFigureOut">
              <a:rPr lang="en-US" smtClean="0"/>
              <a:t>21-May-19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411116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7CA2CA-A60D-4DF3-BE84-15A3776A7825}" type="datetimeFigureOut">
              <a:rPr lang="en-US" smtClean="0"/>
              <a:t>21-May-19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128923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CA2CA-A60D-4DF3-BE84-15A3776A7825}" type="datetimeFigureOut">
              <a:rPr lang="en-US" smtClean="0"/>
              <a:t>21-May-19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427236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7CA2CA-A60D-4DF3-BE84-15A3776A7825}" type="datetimeFigureOut">
              <a:rPr lang="en-US" smtClean="0"/>
              <a:t>21-May-19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300454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7CA2CA-A60D-4DF3-BE84-15A3776A7825}" type="datetimeFigureOut">
              <a:rPr lang="en-US" smtClean="0"/>
              <a:t>21-May-19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357958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CA2CA-A60D-4DF3-BE84-15A3776A7825}" type="datetimeFigureOut">
              <a:rPr lang="en-US" smtClean="0"/>
              <a:t>21-May-19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BA263-E354-463E-A660-BA742ED4B643}" type="slidenum">
              <a:rPr lang="en-US" smtClean="0"/>
              <a:t>‹#›</a:t>
            </a:fld>
            <a:endParaRPr lang="en-US"/>
          </a:p>
        </p:txBody>
      </p:sp>
    </p:spTree>
    <p:extLst>
      <p:ext uri="{BB962C8B-B14F-4D97-AF65-F5344CB8AC3E}">
        <p14:creationId xmlns:p14="http://schemas.microsoft.com/office/powerpoint/2010/main" val="431331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Prototyping Next-Generation User Interfaces </a:t>
            </a:r>
          </a:p>
        </p:txBody>
      </p:sp>
      <p:sp>
        <p:nvSpPr>
          <p:cNvPr id="3" name="Subtitle 2"/>
          <p:cNvSpPr>
            <a:spLocks noGrp="1"/>
          </p:cNvSpPr>
          <p:nvPr>
            <p:ph type="subTitle" idx="1"/>
          </p:nvPr>
        </p:nvSpPr>
        <p:spPr/>
        <p:txBody>
          <a:bodyPr/>
          <a:lstStyle/>
          <a:p>
            <a:r>
              <a:rPr lang="en-US" dirty="0"/>
              <a:t>Hillsborough Police Dept.</a:t>
            </a:r>
          </a:p>
          <a:p>
            <a:r>
              <a:rPr lang="en-US" dirty="0"/>
              <a:t>1</a:t>
            </a:r>
            <a:r>
              <a:rPr lang="en-US" baseline="30000" dirty="0"/>
              <a:t>st</a:t>
            </a:r>
            <a:r>
              <a:rPr lang="en-US" dirty="0"/>
              <a:t> Group Discussion</a:t>
            </a:r>
          </a:p>
        </p:txBody>
      </p:sp>
    </p:spTree>
    <p:extLst>
      <p:ext uri="{BB962C8B-B14F-4D97-AF65-F5344CB8AC3E}">
        <p14:creationId xmlns:p14="http://schemas.microsoft.com/office/powerpoint/2010/main" val="110494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Example</a:t>
            </a:r>
          </a:p>
        </p:txBody>
      </p:sp>
      <p:pic>
        <p:nvPicPr>
          <p:cNvPr id="1028" name="Picture 4" descr="https://i.kym-cdn.com/photos/images/original/001/019/098/9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181" y="1401125"/>
            <a:ext cx="9054250" cy="452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0"/>
            <a:ext cx="12192000" cy="6855565"/>
          </a:xfrm>
        </p:spPr>
      </p:pic>
    </p:spTree>
    <p:extLst>
      <p:ext uri="{BB962C8B-B14F-4D97-AF65-F5344CB8AC3E}">
        <p14:creationId xmlns:p14="http://schemas.microsoft.com/office/powerpoint/2010/main" val="2342309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map&#10;&#10;Description automatically generated">
            <a:extLst>
              <a:ext uri="{FF2B5EF4-FFF2-40B4-BE49-F238E27FC236}">
                <a16:creationId xmlns:a16="http://schemas.microsoft.com/office/drawing/2014/main" id="{61C32B5B-770E-4BAB-BB18-D19BFE0E3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97275" cy="6973455"/>
          </a:xfrm>
          <a:prstGeom prst="rect">
            <a:avLst/>
          </a:prstGeom>
        </p:spPr>
      </p:pic>
    </p:spTree>
    <p:extLst>
      <p:ext uri="{BB962C8B-B14F-4D97-AF65-F5344CB8AC3E}">
        <p14:creationId xmlns:p14="http://schemas.microsoft.com/office/powerpoint/2010/main" val="653774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2" name="Content Placeholder 11">
            <a:extLst>
              <a:ext uri="{FF2B5EF4-FFF2-40B4-BE49-F238E27FC236}">
                <a16:creationId xmlns:a16="http://schemas.microsoft.com/office/drawing/2014/main" id="{EFE53875-55D1-48EC-A927-5706A7566207}"/>
              </a:ext>
            </a:extLst>
          </p:cNvPr>
          <p:cNvSpPr>
            <a:spLocks noGrp="1"/>
          </p:cNvSpPr>
          <p:nvPr>
            <p:ph sz="half" idx="2"/>
          </p:nvPr>
        </p:nvSpPr>
        <p:spPr/>
        <p:txBody>
          <a:bodyPr/>
          <a:lstStyle/>
          <a:p>
            <a:endParaRPr lang="en-US"/>
          </a:p>
        </p:txBody>
      </p:sp>
      <p:pic>
        <p:nvPicPr>
          <p:cNvPr id="13" name="Picture 12" descr="A close up of a map&#10;&#10;Description automatically generated">
            <a:extLst>
              <a:ext uri="{FF2B5EF4-FFF2-40B4-BE49-F238E27FC236}">
                <a16:creationId xmlns:a16="http://schemas.microsoft.com/office/drawing/2014/main" id="{0DAE550D-C78C-4DB6-BCC0-4989B0842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97275" cy="6973455"/>
          </a:xfrm>
          <a:prstGeom prst="rect">
            <a:avLst/>
          </a:prstGeom>
        </p:spPr>
      </p:pic>
    </p:spTree>
    <p:extLst>
      <p:ext uri="{BB962C8B-B14F-4D97-AF65-F5344CB8AC3E}">
        <p14:creationId xmlns:p14="http://schemas.microsoft.com/office/powerpoint/2010/main" val="271725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1ED2-C444-4CB9-89C7-40A1A8EBFD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8C469F-A4BF-4815-A1B1-22B1030204B0}"/>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EBF72A39-78C1-4300-8359-0AE3CF2E3308}"/>
              </a:ext>
            </a:extLst>
          </p:cNvPr>
          <p:cNvSpPr>
            <a:spLocks noGrp="1"/>
          </p:cNvSpPr>
          <p:nvPr>
            <p:ph sz="half" idx="2"/>
          </p:nvPr>
        </p:nvSpPr>
        <p:spPr/>
        <p:txBody>
          <a:bodyPr/>
          <a:lstStyle/>
          <a:p>
            <a:endParaRPr lang="en-US"/>
          </a:p>
        </p:txBody>
      </p:sp>
      <p:pic>
        <p:nvPicPr>
          <p:cNvPr id="5" name="Picture 4" descr="A close up of a map&#10;&#10;Description automatically generated">
            <a:extLst>
              <a:ext uri="{FF2B5EF4-FFF2-40B4-BE49-F238E27FC236}">
                <a16:creationId xmlns:a16="http://schemas.microsoft.com/office/drawing/2014/main" id="{69511491-912C-44EE-912A-8BB5EFAA5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80986" cy="6964218"/>
          </a:xfrm>
          <a:prstGeom prst="rect">
            <a:avLst/>
          </a:prstGeom>
        </p:spPr>
      </p:pic>
    </p:spTree>
    <p:extLst>
      <p:ext uri="{BB962C8B-B14F-4D97-AF65-F5344CB8AC3E}">
        <p14:creationId xmlns:p14="http://schemas.microsoft.com/office/powerpoint/2010/main" val="209513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03724" cy="6858000"/>
          </a:xfrm>
          <a:prstGeom prst="rect">
            <a:avLst/>
          </a:prstGeom>
        </p:spPr>
      </p:pic>
    </p:spTree>
    <p:extLst>
      <p:ext uri="{BB962C8B-B14F-4D97-AF65-F5344CB8AC3E}">
        <p14:creationId xmlns:p14="http://schemas.microsoft.com/office/powerpoint/2010/main" val="1883893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538E770-32E3-49C2-9DAD-2BC3F0733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71"/>
            <a:ext cx="13353142" cy="6865729"/>
          </a:xfrm>
          <a:prstGeom prst="rect">
            <a:avLst/>
          </a:prstGeom>
        </p:spPr>
      </p:pic>
      <p:pic>
        <p:nvPicPr>
          <p:cNvPr id="3" name="Picture 2">
            <a:extLst>
              <a:ext uri="{FF2B5EF4-FFF2-40B4-BE49-F238E27FC236}">
                <a16:creationId xmlns:a16="http://schemas.microsoft.com/office/drawing/2014/main" id="{4981CFFF-42FE-45BF-BC92-0957DCED2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389845" cy="6884600"/>
          </a:xfrm>
          <a:prstGeom prst="rect">
            <a:avLst/>
          </a:prstGeom>
        </p:spPr>
      </p:pic>
    </p:spTree>
    <p:extLst>
      <p:ext uri="{BB962C8B-B14F-4D97-AF65-F5344CB8AC3E}">
        <p14:creationId xmlns:p14="http://schemas.microsoft.com/office/powerpoint/2010/main" val="1768625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538E770-32E3-49C2-9DAD-2BC3F0733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71"/>
            <a:ext cx="13353142" cy="6865729"/>
          </a:xfrm>
          <a:prstGeom prst="rect">
            <a:avLst/>
          </a:prstGeom>
        </p:spPr>
      </p:pic>
    </p:spTree>
    <p:extLst>
      <p:ext uri="{BB962C8B-B14F-4D97-AF65-F5344CB8AC3E}">
        <p14:creationId xmlns:p14="http://schemas.microsoft.com/office/powerpoint/2010/main" val="76511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538E770-32E3-49C2-9DAD-2BC3F0733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71"/>
            <a:ext cx="13353142" cy="6865729"/>
          </a:xfrm>
          <a:prstGeom prst="rect">
            <a:avLst/>
          </a:prstGeom>
        </p:spPr>
      </p:pic>
      <p:pic>
        <p:nvPicPr>
          <p:cNvPr id="3" name="Picture 2">
            <a:extLst>
              <a:ext uri="{FF2B5EF4-FFF2-40B4-BE49-F238E27FC236}">
                <a16:creationId xmlns:a16="http://schemas.microsoft.com/office/drawing/2014/main" id="{31463457-32B4-43AB-A2DA-195DB4449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25" y="-1262742"/>
            <a:ext cx="13927788" cy="9066114"/>
          </a:xfrm>
          <a:prstGeom prst="rect">
            <a:avLst/>
          </a:prstGeom>
        </p:spPr>
      </p:pic>
    </p:spTree>
    <p:extLst>
      <p:ext uri="{BB962C8B-B14F-4D97-AF65-F5344CB8AC3E}">
        <p14:creationId xmlns:p14="http://schemas.microsoft.com/office/powerpoint/2010/main" val="229343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538E770-32E3-49C2-9DAD-2BC3F0733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71"/>
            <a:ext cx="13353142" cy="6865729"/>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5A22C505-7DB8-43B4-8466-7215BF6AD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338111" cy="6858000"/>
          </a:xfrm>
          <a:prstGeom prst="rect">
            <a:avLst/>
          </a:prstGeom>
        </p:spPr>
      </p:pic>
    </p:spTree>
    <p:extLst>
      <p:ext uri="{BB962C8B-B14F-4D97-AF65-F5344CB8AC3E}">
        <p14:creationId xmlns:p14="http://schemas.microsoft.com/office/powerpoint/2010/main" val="197421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p:txBody>
          <a:bodyPr/>
          <a:lstStyle/>
          <a:p>
            <a:r>
              <a:rPr lang="en-US" dirty="0"/>
              <a:t>Present the methodology, possible scenarios and the decisions we have made</a:t>
            </a:r>
          </a:p>
          <a:p>
            <a:r>
              <a:rPr lang="en-US" dirty="0"/>
              <a:t>Present the possible user interface features we think could enhance the task in the chosen scenario</a:t>
            </a:r>
          </a:p>
          <a:p>
            <a:r>
              <a:rPr lang="en-US" dirty="0"/>
              <a:t>Discuss the procedures during a traffic stop</a:t>
            </a:r>
          </a:p>
          <a:p>
            <a:r>
              <a:rPr lang="en-US" dirty="0"/>
              <a:t>Discuss the features that could be included and could be removed</a:t>
            </a:r>
          </a:p>
          <a:p>
            <a:r>
              <a:rPr lang="en-US" dirty="0"/>
              <a:t>Q&amp;A</a:t>
            </a:r>
          </a:p>
        </p:txBody>
      </p:sp>
    </p:spTree>
    <p:extLst>
      <p:ext uri="{BB962C8B-B14F-4D97-AF65-F5344CB8AC3E}">
        <p14:creationId xmlns:p14="http://schemas.microsoft.com/office/powerpoint/2010/main" val="3141389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538E770-32E3-49C2-9DAD-2BC3F0733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71"/>
            <a:ext cx="13353142" cy="6865729"/>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5A22C505-7DB8-43B4-8466-7215BF6AD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338111" cy="6858000"/>
          </a:xfrm>
          <a:prstGeom prst="rect">
            <a:avLst/>
          </a:prstGeom>
        </p:spPr>
      </p:pic>
      <p:pic>
        <p:nvPicPr>
          <p:cNvPr id="3" name="Picture 2">
            <a:extLst>
              <a:ext uri="{FF2B5EF4-FFF2-40B4-BE49-F238E27FC236}">
                <a16:creationId xmlns:a16="http://schemas.microsoft.com/office/drawing/2014/main" id="{CBECA740-285B-4D99-AAFE-92FD8B24F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338110" cy="6858000"/>
          </a:xfrm>
          <a:prstGeom prst="rect">
            <a:avLst/>
          </a:prstGeom>
        </p:spPr>
      </p:pic>
    </p:spTree>
    <p:extLst>
      <p:ext uri="{BB962C8B-B14F-4D97-AF65-F5344CB8AC3E}">
        <p14:creationId xmlns:p14="http://schemas.microsoft.com/office/powerpoint/2010/main" val="2961019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you</a:t>
            </a:r>
          </a:p>
        </p:txBody>
      </p:sp>
      <p:sp>
        <p:nvSpPr>
          <p:cNvPr id="3" name="Content Placeholder 2"/>
          <p:cNvSpPr>
            <a:spLocks noGrp="1"/>
          </p:cNvSpPr>
          <p:nvPr>
            <p:ph idx="1"/>
          </p:nvPr>
        </p:nvSpPr>
        <p:spPr/>
        <p:txBody>
          <a:bodyPr/>
          <a:lstStyle/>
          <a:p>
            <a:r>
              <a:rPr lang="en-US" dirty="0"/>
              <a:t>Describe the process of a traffic stop. What is the process?</a:t>
            </a:r>
          </a:p>
          <a:p>
            <a:r>
              <a:rPr lang="en-US" dirty="0"/>
              <a:t>What are the information you need while you are in a traffic stop?</a:t>
            </a:r>
          </a:p>
          <a:p>
            <a:r>
              <a:rPr lang="en-US" dirty="0"/>
              <a:t>Do you use body cameras? </a:t>
            </a:r>
          </a:p>
        </p:txBody>
      </p:sp>
    </p:spTree>
    <p:extLst>
      <p:ext uri="{BB962C8B-B14F-4D97-AF65-F5344CB8AC3E}">
        <p14:creationId xmlns:p14="http://schemas.microsoft.com/office/powerpoint/2010/main" val="116834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Methodology</a:t>
            </a:r>
          </a:p>
        </p:txBody>
      </p:sp>
      <p:sp>
        <p:nvSpPr>
          <p:cNvPr id="25" name="Content Placeholder 24"/>
          <p:cNvSpPr>
            <a:spLocks noGrp="1"/>
          </p:cNvSpPr>
          <p:nvPr>
            <p:ph sz="half" idx="1"/>
          </p:nvPr>
        </p:nvSpPr>
        <p:spPr/>
        <p:txBody>
          <a:bodyPr>
            <a:normAutofit/>
          </a:bodyPr>
          <a:lstStyle/>
          <a:p>
            <a:r>
              <a:rPr lang="en-US" b="1" dirty="0"/>
              <a:t>Gather data </a:t>
            </a:r>
            <a:r>
              <a:rPr lang="en-US" dirty="0"/>
              <a:t>through interviews and training observations</a:t>
            </a:r>
          </a:p>
          <a:p>
            <a:r>
              <a:rPr lang="en-US" b="1" dirty="0"/>
              <a:t>Speech to text </a:t>
            </a:r>
            <a:r>
              <a:rPr lang="en-US" dirty="0"/>
              <a:t>conversion of the interviews</a:t>
            </a:r>
          </a:p>
          <a:p>
            <a:r>
              <a:rPr lang="en-US" b="1" dirty="0"/>
              <a:t>Analyze the answers </a:t>
            </a:r>
            <a:r>
              <a:rPr lang="en-US" dirty="0"/>
              <a:t>and the video recordings of the training exercises</a:t>
            </a:r>
          </a:p>
          <a:p>
            <a:r>
              <a:rPr lang="en-US" b="1" dirty="0"/>
              <a:t>Brainstorm possible scenarios</a:t>
            </a:r>
            <a:r>
              <a:rPr lang="en-US" dirty="0"/>
              <a:t>, task to simulate and user interfaces </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300" y="966657"/>
            <a:ext cx="4752166" cy="5023539"/>
          </a:xfrm>
          <a:prstGeom prst="rect">
            <a:avLst/>
          </a:prstGeom>
        </p:spPr>
      </p:pic>
    </p:spTree>
    <p:extLst>
      <p:ext uri="{BB962C8B-B14F-4D97-AF65-F5344CB8AC3E}">
        <p14:creationId xmlns:p14="http://schemas.microsoft.com/office/powerpoint/2010/main" val="673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Scenarios</a:t>
            </a:r>
          </a:p>
        </p:txBody>
      </p:sp>
      <p:sp>
        <p:nvSpPr>
          <p:cNvPr id="3" name="Content Placeholder 2"/>
          <p:cNvSpPr>
            <a:spLocks noGrp="1"/>
          </p:cNvSpPr>
          <p:nvPr>
            <p:ph sz="half" idx="1"/>
          </p:nvPr>
        </p:nvSpPr>
        <p:spPr>
          <a:xfrm>
            <a:off x="838198" y="1825625"/>
            <a:ext cx="7720915" cy="4351338"/>
          </a:xfrm>
        </p:spPr>
        <p:txBody>
          <a:bodyPr>
            <a:normAutofit fontScale="92500" lnSpcReduction="20000"/>
          </a:bodyPr>
          <a:lstStyle/>
          <a:p>
            <a:r>
              <a:rPr lang="en-US" dirty="0"/>
              <a:t>Traffic Accident Investigation</a:t>
            </a:r>
          </a:p>
          <a:p>
            <a:r>
              <a:rPr lang="en-US" dirty="0"/>
              <a:t>Crime Scenes</a:t>
            </a:r>
          </a:p>
          <a:p>
            <a:r>
              <a:rPr lang="en-US" dirty="0"/>
              <a:t>Active Shooter</a:t>
            </a:r>
          </a:p>
          <a:p>
            <a:r>
              <a:rPr lang="en-US" dirty="0"/>
              <a:t>Traffic Stop</a:t>
            </a:r>
          </a:p>
          <a:p>
            <a:r>
              <a:rPr lang="en-US" dirty="0"/>
              <a:t>Terrorism Attacks</a:t>
            </a:r>
          </a:p>
          <a:p>
            <a:r>
              <a:rPr lang="en-US" dirty="0"/>
              <a:t>Domestic Violence</a:t>
            </a:r>
          </a:p>
          <a:p>
            <a:r>
              <a:rPr lang="en-US" dirty="0"/>
              <a:t>Hostage Situations</a:t>
            </a:r>
          </a:p>
          <a:p>
            <a:r>
              <a:rPr lang="en-US" dirty="0"/>
              <a:t>Property Crimes</a:t>
            </a:r>
          </a:p>
          <a:p>
            <a:r>
              <a:rPr lang="en-US" dirty="0"/>
              <a:t>Search and Seizure</a:t>
            </a:r>
          </a:p>
          <a:p>
            <a:r>
              <a:rPr lang="en-US" dirty="0"/>
              <a:t>Traffic Enforcement</a:t>
            </a:r>
          </a:p>
          <a:p>
            <a:endParaRPr lang="en-US" dirty="0"/>
          </a:p>
        </p:txBody>
      </p:sp>
    </p:spTree>
    <p:extLst>
      <p:ext uri="{BB962C8B-B14F-4D97-AF65-F5344CB8AC3E}">
        <p14:creationId xmlns:p14="http://schemas.microsoft.com/office/powerpoint/2010/main" val="337727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Chosen Scenario: Traffic stop</a:t>
            </a:r>
          </a:p>
        </p:txBody>
      </p:sp>
      <p:grpSp>
        <p:nvGrpSpPr>
          <p:cNvPr id="5" name="Group 4"/>
          <p:cNvGrpSpPr/>
          <p:nvPr/>
        </p:nvGrpSpPr>
        <p:grpSpPr>
          <a:xfrm>
            <a:off x="838201" y="2032656"/>
            <a:ext cx="2394296" cy="1197147"/>
            <a:chOff x="2875855" y="1608858"/>
            <a:chExt cx="2376289" cy="1188144"/>
          </a:xfrm>
          <a:solidFill>
            <a:schemeClr val="accent2"/>
          </a:solidFill>
        </p:grpSpPr>
        <p:sp>
          <p:nvSpPr>
            <p:cNvPr id="6" name="Rectangle 5"/>
            <p:cNvSpPr/>
            <p:nvPr/>
          </p:nvSpPr>
          <p:spPr>
            <a:xfrm>
              <a:off x="2875855" y="1608858"/>
              <a:ext cx="2376289" cy="1188144"/>
            </a:xfrm>
            <a:prstGeom prst="rect">
              <a:avLst/>
            </a:prstGeom>
          </p:spPr>
          <p:style>
            <a:lnRef idx="3">
              <a:schemeClr val="lt1"/>
            </a:lnRef>
            <a:fillRef idx="1">
              <a:schemeClr val="accent1"/>
            </a:fillRef>
            <a:effectRef idx="1">
              <a:schemeClr val="accent1"/>
            </a:effectRef>
            <a:fontRef idx="minor">
              <a:schemeClr val="lt1"/>
            </a:fontRef>
          </p:style>
        </p:sp>
        <p:sp>
          <p:nvSpPr>
            <p:cNvPr id="7" name="TextBox 6"/>
            <p:cNvSpPr txBox="1"/>
            <p:nvPr/>
          </p:nvSpPr>
          <p:spPr>
            <a:xfrm>
              <a:off x="2875855" y="1608858"/>
              <a:ext cx="2376289" cy="1188144"/>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2800" kern="1200" dirty="0"/>
                <a:t>Scenario</a:t>
              </a:r>
              <a:endParaRPr lang="en-US" kern="1200" dirty="0"/>
            </a:p>
          </p:txBody>
        </p:sp>
      </p:grpSp>
      <p:grpSp>
        <p:nvGrpSpPr>
          <p:cNvPr id="8" name="Group 7"/>
          <p:cNvGrpSpPr/>
          <p:nvPr/>
        </p:nvGrpSpPr>
        <p:grpSpPr>
          <a:xfrm>
            <a:off x="838200" y="3358522"/>
            <a:ext cx="2394296" cy="1197147"/>
            <a:chOff x="2875855" y="1608858"/>
            <a:chExt cx="2376289" cy="1188144"/>
          </a:xfrm>
        </p:grpSpPr>
        <p:sp>
          <p:nvSpPr>
            <p:cNvPr id="9" name="Rectangle 8"/>
            <p:cNvSpPr/>
            <p:nvPr/>
          </p:nvSpPr>
          <p:spPr>
            <a:xfrm>
              <a:off x="2875855" y="1608858"/>
              <a:ext cx="2376289" cy="118814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p:cNvSpPr txBox="1"/>
            <p:nvPr/>
          </p:nvSpPr>
          <p:spPr>
            <a:xfrm>
              <a:off x="2875855" y="1608858"/>
              <a:ext cx="2376289" cy="1188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2800" kern="1200" dirty="0"/>
                <a:t>Key Role</a:t>
              </a:r>
            </a:p>
          </p:txBody>
        </p:sp>
      </p:grpSp>
      <p:grpSp>
        <p:nvGrpSpPr>
          <p:cNvPr id="11" name="Group 10"/>
          <p:cNvGrpSpPr/>
          <p:nvPr/>
        </p:nvGrpSpPr>
        <p:grpSpPr>
          <a:xfrm>
            <a:off x="838201" y="4689793"/>
            <a:ext cx="2394296" cy="1197147"/>
            <a:chOff x="2875855" y="1608858"/>
            <a:chExt cx="2376289" cy="1188144"/>
          </a:xfrm>
        </p:grpSpPr>
        <p:sp>
          <p:nvSpPr>
            <p:cNvPr id="12" name="Rectangle 11"/>
            <p:cNvSpPr/>
            <p:nvPr/>
          </p:nvSpPr>
          <p:spPr>
            <a:xfrm>
              <a:off x="2875855" y="1608858"/>
              <a:ext cx="2376289" cy="118814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p:nvSpPr>
          <p:spPr>
            <a:xfrm>
              <a:off x="2875855" y="1608858"/>
              <a:ext cx="2376289" cy="1188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2800" kern="1200" dirty="0"/>
                <a:t>Task to simulate</a:t>
              </a:r>
            </a:p>
          </p:txBody>
        </p:sp>
      </p:grpSp>
      <p:sp>
        <p:nvSpPr>
          <p:cNvPr id="17" name="TextBox 16"/>
          <p:cNvSpPr txBox="1"/>
          <p:nvPr/>
        </p:nvSpPr>
        <p:spPr>
          <a:xfrm>
            <a:off x="3317228" y="2339939"/>
            <a:ext cx="1582934" cy="461665"/>
          </a:xfrm>
          <a:prstGeom prst="rect">
            <a:avLst/>
          </a:prstGeom>
          <a:noFill/>
        </p:spPr>
        <p:txBody>
          <a:bodyPr wrap="none" rtlCol="0">
            <a:spAutoFit/>
          </a:bodyPr>
          <a:lstStyle/>
          <a:p>
            <a:r>
              <a:rPr lang="en-US" sz="2400" dirty="0"/>
              <a:t>Traffic Stop</a:t>
            </a:r>
          </a:p>
        </p:txBody>
      </p:sp>
      <p:sp>
        <p:nvSpPr>
          <p:cNvPr id="18" name="TextBox 17"/>
          <p:cNvSpPr txBox="1"/>
          <p:nvPr/>
        </p:nvSpPr>
        <p:spPr>
          <a:xfrm>
            <a:off x="3317228" y="3682350"/>
            <a:ext cx="6330516" cy="461665"/>
          </a:xfrm>
          <a:prstGeom prst="rect">
            <a:avLst/>
          </a:prstGeom>
          <a:noFill/>
        </p:spPr>
        <p:txBody>
          <a:bodyPr wrap="none" rtlCol="0">
            <a:spAutoFit/>
          </a:bodyPr>
          <a:lstStyle/>
          <a:p>
            <a:r>
              <a:rPr lang="en-US" sz="2400" dirty="0"/>
              <a:t>Police Officer who’s on duty patrolling the streets</a:t>
            </a:r>
          </a:p>
        </p:txBody>
      </p:sp>
      <p:sp>
        <p:nvSpPr>
          <p:cNvPr id="19" name="TextBox 18"/>
          <p:cNvSpPr txBox="1"/>
          <p:nvPr/>
        </p:nvSpPr>
        <p:spPr>
          <a:xfrm>
            <a:off x="3317228" y="4872867"/>
            <a:ext cx="7869783" cy="830997"/>
          </a:xfrm>
          <a:prstGeom prst="rect">
            <a:avLst/>
          </a:prstGeom>
          <a:noFill/>
        </p:spPr>
        <p:txBody>
          <a:bodyPr wrap="none" rtlCol="0">
            <a:spAutoFit/>
          </a:bodyPr>
          <a:lstStyle/>
          <a:p>
            <a:r>
              <a:rPr lang="en-US" sz="2400" dirty="0"/>
              <a:t>Execute the traffic stop, assess the vehicle and the occupants,</a:t>
            </a:r>
          </a:p>
          <a:p>
            <a:r>
              <a:rPr lang="en-US" sz="2400" dirty="0"/>
              <a:t>Proceed with warning, ticket or severe actions</a:t>
            </a:r>
          </a:p>
        </p:txBody>
      </p:sp>
    </p:spTree>
    <p:extLst>
      <p:ext uri="{BB962C8B-B14F-4D97-AF65-F5344CB8AC3E}">
        <p14:creationId xmlns:p14="http://schemas.microsoft.com/office/powerpoint/2010/main" val="11170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Traffic Stop – Use Case Scenario</a:t>
            </a:r>
          </a:p>
        </p:txBody>
      </p:sp>
      <p:sp>
        <p:nvSpPr>
          <p:cNvPr id="6" name="Content Placeholder 5"/>
          <p:cNvSpPr>
            <a:spLocks noGrp="1"/>
          </p:cNvSpPr>
          <p:nvPr>
            <p:ph idx="1"/>
          </p:nvPr>
        </p:nvSpPr>
        <p:spPr/>
        <p:txBody>
          <a:bodyPr/>
          <a:lstStyle/>
          <a:p>
            <a:r>
              <a:rPr lang="en-US" dirty="0"/>
              <a:t>You are on patrol Saturday night at about 10:00 PM, driving along a lower‐middle‐class commercial road when you see a car with an occupant turn without signaling, causing the following car to brake suddenly. Although the action does not result an accident, you decide to pull the car over for unsafe movement. The car pulls over promptly.</a:t>
            </a:r>
          </a:p>
        </p:txBody>
      </p:sp>
    </p:spTree>
    <p:extLst>
      <p:ext uri="{BB962C8B-B14F-4D97-AF65-F5344CB8AC3E}">
        <p14:creationId xmlns:p14="http://schemas.microsoft.com/office/powerpoint/2010/main" val="108543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Traffic Stop – Use Case Scenario</a:t>
            </a:r>
          </a:p>
        </p:txBody>
      </p:sp>
      <p:sp>
        <p:nvSpPr>
          <p:cNvPr id="6" name="Content Placeholder 5"/>
          <p:cNvSpPr>
            <a:spLocks noGrp="1"/>
          </p:cNvSpPr>
          <p:nvPr>
            <p:ph idx="1"/>
          </p:nvPr>
        </p:nvSpPr>
        <p:spPr>
          <a:xfrm>
            <a:off x="838200" y="1320800"/>
            <a:ext cx="10515600" cy="5225143"/>
          </a:xfrm>
        </p:spPr>
        <p:txBody>
          <a:bodyPr>
            <a:noAutofit/>
          </a:bodyPr>
          <a:lstStyle/>
          <a:p>
            <a:pPr marL="0" indent="0">
              <a:buNone/>
            </a:pPr>
            <a:r>
              <a:rPr lang="en-US" sz="2000" dirty="0"/>
              <a:t>While you are still inside the car, the system automatically scans and runs a checking on the car's plate. After a few seconds, the HUD on the windshield displays the information about the car. (What kind of info do you receive when checking the license plate?).</a:t>
            </a:r>
          </a:p>
          <a:p>
            <a:pPr marL="0" indent="0">
              <a:buNone/>
            </a:pPr>
            <a:r>
              <a:rPr lang="en-US" sz="2000" dirty="0"/>
              <a:t>The car is clear. The system also checked the owner of the vehicle. It is a male, 45yo. He is clear, as well. (it doesn't mean that the current driver is the owner of the car). Based on this information the system classifies the </a:t>
            </a:r>
          </a:p>
          <a:p>
            <a:pPr marL="0" indent="0">
              <a:buNone/>
            </a:pPr>
            <a:r>
              <a:rPr lang="en-US" sz="2000" dirty="0"/>
              <a:t>Furthermore, the system automatically sends an alert to the central informing that you are proceeding a traffic stop on the car. All information (car's plate and owners is shared with the central command).</a:t>
            </a:r>
          </a:p>
          <a:p>
            <a:pPr marL="0" indent="0">
              <a:buNone/>
            </a:pPr>
            <a:r>
              <a:rPr lang="en-US" sz="2000" dirty="0"/>
              <a:t>You step out of the vehicle and walk towards the car that was pulled over.  Meanwhile, you tap the left side of your glass. The action activates the glass HUD. Since the traffic stop is at night time, the HUD automatically enhances your vision. You are in high alert, even if nothing seems suspicious. The HUD detected sudden movements inside the vehicle and gave you an alert.</a:t>
            </a:r>
          </a:p>
        </p:txBody>
      </p:sp>
    </p:spTree>
    <p:extLst>
      <p:ext uri="{BB962C8B-B14F-4D97-AF65-F5344CB8AC3E}">
        <p14:creationId xmlns:p14="http://schemas.microsoft.com/office/powerpoint/2010/main" val="325244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Traffic Stop – Use Case Scenario</a:t>
            </a:r>
          </a:p>
        </p:txBody>
      </p:sp>
      <p:sp>
        <p:nvSpPr>
          <p:cNvPr id="6" name="Content Placeholder 5"/>
          <p:cNvSpPr>
            <a:spLocks noGrp="1"/>
          </p:cNvSpPr>
          <p:nvPr>
            <p:ph idx="1"/>
          </p:nvPr>
        </p:nvSpPr>
        <p:spPr>
          <a:xfrm>
            <a:off x="838200" y="1320800"/>
            <a:ext cx="10515600" cy="5225143"/>
          </a:xfrm>
        </p:spPr>
        <p:txBody>
          <a:bodyPr>
            <a:noAutofit/>
          </a:bodyPr>
          <a:lstStyle/>
          <a:p>
            <a:pPr marL="0" indent="0">
              <a:buNone/>
            </a:pPr>
            <a:r>
              <a:rPr lang="en-US" sz="2000" dirty="0"/>
              <a:t>You approach the driver. You ask the driver to place his hands on the steering wheel. The driver looks at you, and the system automatically scans his face and send the picture to the central commander. You realize that the driver is not the owner of the vehicle. You proceed with the usual questions. The system automatically scans the inside of the vehicle for guns, knives, open beer bottles.</a:t>
            </a:r>
          </a:p>
          <a:p>
            <a:pPr marL="0" indent="0">
              <a:buNone/>
            </a:pPr>
            <a:r>
              <a:rPr lang="en-US" sz="2000" dirty="0"/>
              <a:t>(1) The borders of the HUD become green, meaning that the driver is clear.</a:t>
            </a:r>
          </a:p>
          <a:p>
            <a:pPr marL="0" indent="0">
              <a:buNone/>
            </a:pPr>
            <a:r>
              <a:rPr lang="en-US" sz="2000" dirty="0"/>
              <a:t>(2) The borders of the HUD become yellow, meaning that something requires attention with the driver, but nothing dangerous. You look at your arm display and see that his driver's license expired. </a:t>
            </a:r>
          </a:p>
          <a:p>
            <a:pPr marL="0" indent="0">
              <a:buNone/>
            </a:pPr>
            <a:r>
              <a:rPr lang="en-US" sz="2000" dirty="0"/>
              <a:t>(3) The borders of his HUD become red, meaning that you should be cautious. You look at your arm an see that the driver is a criminal. You press a button on your arm, asking for backup.</a:t>
            </a:r>
          </a:p>
        </p:txBody>
      </p:sp>
    </p:spTree>
    <p:extLst>
      <p:ext uri="{BB962C8B-B14F-4D97-AF65-F5344CB8AC3E}">
        <p14:creationId xmlns:p14="http://schemas.microsoft.com/office/powerpoint/2010/main" val="176529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User Interface Features</a:t>
            </a:r>
          </a:p>
        </p:txBody>
      </p:sp>
      <p:sp>
        <p:nvSpPr>
          <p:cNvPr id="3" name="Content Placeholder 2"/>
          <p:cNvSpPr>
            <a:spLocks noGrp="1"/>
          </p:cNvSpPr>
          <p:nvPr>
            <p:ph sz="half" idx="1"/>
          </p:nvPr>
        </p:nvSpPr>
        <p:spPr/>
        <p:txBody>
          <a:bodyPr>
            <a:normAutofit fontScale="92500" lnSpcReduction="10000"/>
          </a:bodyPr>
          <a:lstStyle/>
          <a:p>
            <a:r>
              <a:rPr lang="en-US" dirty="0"/>
              <a:t>Display</a:t>
            </a:r>
          </a:p>
          <a:p>
            <a:pPr lvl="1"/>
            <a:r>
              <a:rPr lang="en-US" dirty="0"/>
              <a:t>HUD</a:t>
            </a:r>
          </a:p>
          <a:p>
            <a:pPr lvl="1"/>
            <a:r>
              <a:rPr lang="en-US" dirty="0"/>
              <a:t>Forearm mounted display</a:t>
            </a:r>
          </a:p>
          <a:p>
            <a:pPr lvl="1"/>
            <a:r>
              <a:rPr lang="en-US" dirty="0"/>
              <a:t>Tablet, smartphone</a:t>
            </a:r>
          </a:p>
          <a:p>
            <a:r>
              <a:rPr lang="en-US" dirty="0"/>
              <a:t>Interactions</a:t>
            </a:r>
          </a:p>
          <a:p>
            <a:pPr lvl="1"/>
            <a:r>
              <a:rPr lang="en-US" dirty="0"/>
              <a:t>HUD on/off</a:t>
            </a:r>
          </a:p>
          <a:p>
            <a:pPr lvl="1"/>
            <a:r>
              <a:rPr lang="en-US" dirty="0"/>
              <a:t>Face scanner</a:t>
            </a:r>
          </a:p>
          <a:p>
            <a:pPr lvl="1"/>
            <a:r>
              <a:rPr lang="en-US" dirty="0"/>
              <a:t>Car’s plate scanner</a:t>
            </a:r>
          </a:p>
          <a:p>
            <a:pPr lvl="1"/>
            <a:r>
              <a:rPr lang="en-US" dirty="0"/>
              <a:t>Threat scanner</a:t>
            </a:r>
          </a:p>
          <a:p>
            <a:pPr lvl="1"/>
            <a:r>
              <a:rPr lang="en-US" dirty="0"/>
              <a:t>Ask backup</a:t>
            </a:r>
          </a:p>
          <a:p>
            <a:pPr lvl="1"/>
            <a:r>
              <a:rPr lang="en-US" dirty="0"/>
              <a:t>Haptics: touch in body parts to send information (danger, ask for help) </a:t>
            </a:r>
          </a:p>
          <a:p>
            <a:pPr lvl="1"/>
            <a:r>
              <a:rPr lang="en-US" dirty="0"/>
              <a:t>Audio: push-to-talk, radio</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Information:</a:t>
            </a:r>
          </a:p>
          <a:p>
            <a:pPr lvl="1"/>
            <a:r>
              <a:rPr lang="en-US" dirty="0"/>
              <a:t>Car’s info</a:t>
            </a:r>
          </a:p>
          <a:p>
            <a:pPr lvl="1"/>
            <a:r>
              <a:rPr lang="en-US" dirty="0"/>
              <a:t>Owner’s info</a:t>
            </a:r>
          </a:p>
          <a:p>
            <a:pPr lvl="1"/>
            <a:r>
              <a:rPr lang="en-US" dirty="0"/>
              <a:t>Driver’s info</a:t>
            </a:r>
          </a:p>
          <a:p>
            <a:pPr lvl="1"/>
            <a:r>
              <a:rPr lang="en-US" dirty="0"/>
              <a:t>General area threat (bank robbery…) </a:t>
            </a:r>
          </a:p>
          <a:p>
            <a:pPr lvl="1"/>
            <a:r>
              <a:rPr lang="en-US" dirty="0"/>
              <a:t>Location: self location, location of other patrol officers</a:t>
            </a:r>
          </a:p>
          <a:p>
            <a:pPr lvl="1"/>
            <a:r>
              <a:rPr lang="en-US" dirty="0"/>
              <a:t>Threat identification: guns, knifes, body language</a:t>
            </a:r>
          </a:p>
          <a:p>
            <a:pPr lvl="1"/>
            <a:r>
              <a:rPr lang="en-US" dirty="0"/>
              <a:t>Other identification: open bottles, kidnapping…</a:t>
            </a:r>
          </a:p>
          <a:p>
            <a:pPr lvl="1"/>
            <a:r>
              <a:rPr lang="en-US" dirty="0"/>
              <a:t>Communication: voice, text, radio</a:t>
            </a:r>
          </a:p>
          <a:p>
            <a:endParaRPr lang="en-US" sz="2000" dirty="0"/>
          </a:p>
        </p:txBody>
      </p:sp>
    </p:spTree>
    <p:extLst>
      <p:ext uri="{BB962C8B-B14F-4D97-AF65-F5344CB8AC3E}">
        <p14:creationId xmlns:p14="http://schemas.microsoft.com/office/powerpoint/2010/main" val="3351641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TotalTime>
  <Words>776</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Prototyping Next-Generation User Interfaces </vt:lpstr>
      <vt:lpstr>Goals</vt:lpstr>
      <vt:lpstr>Methodology</vt:lpstr>
      <vt:lpstr>Possible Scenarios</vt:lpstr>
      <vt:lpstr>Chosen Scenario: Traffic stop</vt:lpstr>
      <vt:lpstr>Traffic Stop – Use Case Scenario</vt:lpstr>
      <vt:lpstr>Traffic Stop – Use Case Scenario</vt:lpstr>
      <vt:lpstr>Traffic Stop – Use Case Scenario</vt:lpstr>
      <vt:lpstr>Possible User Interface Features</vt:lpstr>
      <vt:lpstr>Bad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for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Jeronimo Grandi, Ph.D.</dc:creator>
  <cp:lastModifiedBy>Jeronimo Grandi, Ph.D.</cp:lastModifiedBy>
  <cp:revision>43</cp:revision>
  <dcterms:created xsi:type="dcterms:W3CDTF">2019-05-16T18:30:37Z</dcterms:created>
  <dcterms:modified xsi:type="dcterms:W3CDTF">2019-05-21T12:02:34Z</dcterms:modified>
</cp:coreProperties>
</file>