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3.xml" ContentType="application/vnd.openxmlformats-officedocument.presentationml.comments+xml"/>
  <Override PartName="/ppt/notesSlides/notesSlide24.xml" ContentType="application/vnd.openxmlformats-officedocument.presentationml.notesSlide+xml"/>
  <Override PartName="/ppt/comments/comment4.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5.xml" ContentType="application/vnd.openxmlformats-officedocument.presentationml.comments+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 id="2147483674" r:id="rId2"/>
  </p:sldMasterIdLst>
  <p:notesMasterIdLst>
    <p:notesMasterId r:id="rId96"/>
  </p:notesMasterIdLst>
  <p:sldIdLst>
    <p:sldId id="358" r:id="rId3"/>
    <p:sldId id="559" r:id="rId4"/>
    <p:sldId id="533" r:id="rId5"/>
    <p:sldId id="557" r:id="rId6"/>
    <p:sldId id="646" r:id="rId7"/>
    <p:sldId id="560" r:id="rId8"/>
    <p:sldId id="641" r:id="rId9"/>
    <p:sldId id="642" r:id="rId10"/>
    <p:sldId id="553" r:id="rId11"/>
    <p:sldId id="546" r:id="rId12"/>
    <p:sldId id="554" r:id="rId13"/>
    <p:sldId id="555" r:id="rId14"/>
    <p:sldId id="556" r:id="rId15"/>
    <p:sldId id="561" r:id="rId16"/>
    <p:sldId id="562" r:id="rId17"/>
    <p:sldId id="564" r:id="rId18"/>
    <p:sldId id="571" r:id="rId19"/>
    <p:sldId id="572" r:id="rId20"/>
    <p:sldId id="573" r:id="rId21"/>
    <p:sldId id="574" r:id="rId22"/>
    <p:sldId id="576" r:id="rId23"/>
    <p:sldId id="584" r:id="rId24"/>
    <p:sldId id="577" r:id="rId25"/>
    <p:sldId id="578" r:id="rId26"/>
    <p:sldId id="579" r:id="rId27"/>
    <p:sldId id="580" r:id="rId28"/>
    <p:sldId id="581" r:id="rId29"/>
    <p:sldId id="582" r:id="rId30"/>
    <p:sldId id="575" r:id="rId31"/>
    <p:sldId id="585" r:id="rId32"/>
    <p:sldId id="586" r:id="rId33"/>
    <p:sldId id="587" r:id="rId34"/>
    <p:sldId id="588" r:id="rId35"/>
    <p:sldId id="672" r:id="rId36"/>
    <p:sldId id="668" r:id="rId37"/>
    <p:sldId id="599" r:id="rId38"/>
    <p:sldId id="600" r:id="rId39"/>
    <p:sldId id="602" r:id="rId40"/>
    <p:sldId id="639" r:id="rId41"/>
    <p:sldId id="258" r:id="rId42"/>
    <p:sldId id="669" r:id="rId43"/>
    <p:sldId id="604" r:id="rId44"/>
    <p:sldId id="670" r:id="rId45"/>
    <p:sldId id="605" r:id="rId46"/>
    <p:sldId id="609" r:id="rId47"/>
    <p:sldId id="610" r:id="rId48"/>
    <p:sldId id="611" r:id="rId49"/>
    <p:sldId id="612" r:id="rId50"/>
    <p:sldId id="613" r:id="rId51"/>
    <p:sldId id="614" r:id="rId52"/>
    <p:sldId id="615" r:id="rId53"/>
    <p:sldId id="616" r:id="rId54"/>
    <p:sldId id="617" r:id="rId55"/>
    <p:sldId id="618" r:id="rId56"/>
    <p:sldId id="259" r:id="rId57"/>
    <p:sldId id="620" r:id="rId58"/>
    <p:sldId id="626" r:id="rId59"/>
    <p:sldId id="643" r:id="rId60"/>
    <p:sldId id="644" r:id="rId61"/>
    <p:sldId id="632" r:id="rId62"/>
    <p:sldId id="633" r:id="rId63"/>
    <p:sldId id="630" r:id="rId64"/>
    <p:sldId id="645" r:id="rId65"/>
    <p:sldId id="257" r:id="rId66"/>
    <p:sldId id="264" r:id="rId67"/>
    <p:sldId id="270" r:id="rId68"/>
    <p:sldId id="647" r:id="rId69"/>
    <p:sldId id="648" r:id="rId70"/>
    <p:sldId id="651" r:id="rId71"/>
    <p:sldId id="649" r:id="rId72"/>
    <p:sldId id="652" r:id="rId73"/>
    <p:sldId id="283" r:id="rId74"/>
    <p:sldId id="282" r:id="rId75"/>
    <p:sldId id="276" r:id="rId76"/>
    <p:sldId id="277" r:id="rId77"/>
    <p:sldId id="278" r:id="rId78"/>
    <p:sldId id="279" r:id="rId79"/>
    <p:sldId id="281" r:id="rId80"/>
    <p:sldId id="280" r:id="rId81"/>
    <p:sldId id="653" r:id="rId82"/>
    <p:sldId id="654" r:id="rId83"/>
    <p:sldId id="655" r:id="rId84"/>
    <p:sldId id="656" r:id="rId85"/>
    <p:sldId id="657" r:id="rId86"/>
    <p:sldId id="659" r:id="rId87"/>
    <p:sldId id="660" r:id="rId88"/>
    <p:sldId id="661" r:id="rId89"/>
    <p:sldId id="662" r:id="rId90"/>
    <p:sldId id="663" r:id="rId91"/>
    <p:sldId id="664" r:id="rId92"/>
    <p:sldId id="665" r:id="rId93"/>
    <p:sldId id="671" r:id="rId94"/>
    <p:sldId id="666" r:id="rId9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D32F07-F8A2-47FC-A362-3270D176EDA0}">
          <p14:sldIdLst>
            <p14:sldId id="358"/>
            <p14:sldId id="559"/>
            <p14:sldId id="533"/>
            <p14:sldId id="557"/>
            <p14:sldId id="646"/>
            <p14:sldId id="560"/>
            <p14:sldId id="641"/>
            <p14:sldId id="642"/>
            <p14:sldId id="553"/>
            <p14:sldId id="546"/>
            <p14:sldId id="554"/>
            <p14:sldId id="555"/>
            <p14:sldId id="556"/>
            <p14:sldId id="561"/>
            <p14:sldId id="562"/>
            <p14:sldId id="564"/>
            <p14:sldId id="571"/>
            <p14:sldId id="572"/>
            <p14:sldId id="573"/>
            <p14:sldId id="574"/>
            <p14:sldId id="576"/>
            <p14:sldId id="584"/>
            <p14:sldId id="577"/>
            <p14:sldId id="578"/>
            <p14:sldId id="579"/>
            <p14:sldId id="580"/>
            <p14:sldId id="581"/>
            <p14:sldId id="582"/>
            <p14:sldId id="575"/>
            <p14:sldId id="585"/>
            <p14:sldId id="586"/>
            <p14:sldId id="587"/>
            <p14:sldId id="588"/>
            <p14:sldId id="672"/>
            <p14:sldId id="668"/>
            <p14:sldId id="599"/>
            <p14:sldId id="600"/>
            <p14:sldId id="602"/>
            <p14:sldId id="639"/>
          </p14:sldIdLst>
        </p14:section>
        <p14:section name="EMS" id="{68709BAD-60D1-4069-82AD-1A32AB78240D}">
          <p14:sldIdLst>
            <p14:sldId id="258"/>
            <p14:sldId id="669"/>
            <p14:sldId id="604"/>
            <p14:sldId id="670"/>
            <p14:sldId id="605"/>
            <p14:sldId id="609"/>
            <p14:sldId id="610"/>
            <p14:sldId id="611"/>
            <p14:sldId id="612"/>
            <p14:sldId id="613"/>
            <p14:sldId id="614"/>
            <p14:sldId id="615"/>
            <p14:sldId id="616"/>
            <p14:sldId id="617"/>
            <p14:sldId id="618"/>
          </p14:sldIdLst>
        </p14:section>
        <p14:section name="LawEnforcement" id="{8E24F280-77E5-4955-920E-8FEAD37BA1AD}">
          <p14:sldIdLst>
            <p14:sldId id="259"/>
            <p14:sldId id="620"/>
            <p14:sldId id="626"/>
            <p14:sldId id="643"/>
            <p14:sldId id="644"/>
            <p14:sldId id="632"/>
            <p14:sldId id="633"/>
            <p14:sldId id="630"/>
            <p14:sldId id="645"/>
          </p14:sldIdLst>
        </p14:section>
        <p14:section name="Fire" id="{8C5D739B-7DB3-48FB-9970-6E534C3617D0}">
          <p14:sldIdLst>
            <p14:sldId id="257"/>
            <p14:sldId id="264"/>
            <p14:sldId id="270"/>
            <p14:sldId id="647"/>
            <p14:sldId id="648"/>
            <p14:sldId id="651"/>
            <p14:sldId id="649"/>
            <p14:sldId id="652"/>
            <p14:sldId id="283"/>
            <p14:sldId id="282"/>
            <p14:sldId id="276"/>
            <p14:sldId id="277"/>
            <p14:sldId id="278"/>
            <p14:sldId id="279"/>
            <p14:sldId id="281"/>
            <p14:sldId id="280"/>
            <p14:sldId id="653"/>
            <p14:sldId id="654"/>
            <p14:sldId id="655"/>
            <p14:sldId id="656"/>
            <p14:sldId id="657"/>
            <p14:sldId id="659"/>
            <p14:sldId id="660"/>
            <p14:sldId id="661"/>
            <p14:sldId id="662"/>
            <p14:sldId id="663"/>
            <p14:sldId id="664"/>
            <p14:sldId id="665"/>
            <p14:sldId id="671"/>
            <p14:sldId id="6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E6E6"/>
    <a:srgbClr val="000000"/>
    <a:srgbClr val="619CFF"/>
    <a:srgbClr val="1D9A78"/>
    <a:srgbClr val="D2D2D2"/>
    <a:srgbClr val="808080"/>
    <a:srgbClr val="44546A"/>
    <a:srgbClr val="AB3BFF"/>
    <a:srgbClr val="009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9" autoAdjust="0"/>
    <p:restoredTop sz="82041" autoAdjust="0"/>
  </p:normalViewPr>
  <p:slideViewPr>
    <p:cSldViewPr snapToGrid="0">
      <p:cViewPr varScale="1">
        <p:scale>
          <a:sx n="182" d="100"/>
          <a:sy n="182" d="100"/>
        </p:scale>
        <p:origin x="2016"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0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27T11:36:55.075" idx="4">
    <p:pos x="10" y="10"/>
    <p:text>We should say something about the gun. Is there a UI to alert you about the gang member? Do you call for backup?</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27T11:32:02.808" idx="5">
    <p:pos x="7675" y="0"/>
    <p:text>add estimated body weight: 190lb</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6-27T11:34:28.294" idx="6">
    <p:pos x="7675" y="0"/>
    <p:text>fix burn percentage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6-27T11:38:00.089" idx="7">
    <p:pos x="7727" y="0"/>
    <p:text>blood pressure here is higher than before. Maybe switch. Start with 120/80 and here present 90/60.</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9-06-27T11:45:11.082" idx="8">
    <p:pos x="10" y="10"/>
    <p:text>We need the scenario text in the comments like the EMS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9-06-27T11:47:12.978" idx="9">
    <p:pos x="10" y="10"/>
    <p:text>Not coming back to word clouds after this slide</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9-06-27T11:47:04.563" idx="10">
    <p:pos x="10" y="10"/>
    <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9-06-27T11:53:30.252" idx="1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0DF2A-D2AE-4014-BEC8-95915B7F2787}" type="datetimeFigureOut">
              <a:rPr lang="pt-BR" smtClean="0"/>
              <a:t>28/06/2019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3E3E3-119D-46ED-94FA-D1C56116FBBF}" type="slidenum">
              <a:rPr lang="pt-BR" smtClean="0"/>
              <a:t>‹#›</a:t>
            </a:fld>
            <a:endParaRPr lang="pt-BR"/>
          </a:p>
        </p:txBody>
      </p:sp>
    </p:spTree>
    <p:extLst>
      <p:ext uri="{BB962C8B-B14F-4D97-AF65-F5344CB8AC3E}">
        <p14:creationId xmlns:p14="http://schemas.microsoft.com/office/powerpoint/2010/main" val="34675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83E3E3-119D-46ED-94FA-D1C56116FBBF}" type="slidenum">
              <a:rPr lang="pt-BR" smtClean="0"/>
              <a:t>1</a:t>
            </a:fld>
            <a:endParaRPr lang="pt-BR"/>
          </a:p>
        </p:txBody>
      </p:sp>
    </p:spTree>
    <p:extLst>
      <p:ext uri="{BB962C8B-B14F-4D97-AF65-F5344CB8AC3E}">
        <p14:creationId xmlns:p14="http://schemas.microsoft.com/office/powerpoint/2010/main" val="111086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completed the requirement analysis phase of the project and we will detail its results in this presentation.</a:t>
            </a:r>
          </a:p>
        </p:txBody>
      </p:sp>
      <p:sp>
        <p:nvSpPr>
          <p:cNvPr id="4" name="Slide Number Placeholder 3"/>
          <p:cNvSpPr>
            <a:spLocks noGrp="1"/>
          </p:cNvSpPr>
          <p:nvPr>
            <p:ph type="sldNum" sz="quarter" idx="5"/>
          </p:nvPr>
        </p:nvSpPr>
        <p:spPr/>
        <p:txBody>
          <a:bodyPr/>
          <a:lstStyle/>
          <a:p>
            <a:fld id="{C783E3E3-119D-46ED-94FA-D1C56116FBBF}" type="slidenum">
              <a:rPr lang="pt-BR" smtClean="0"/>
              <a:t>10</a:t>
            </a:fld>
            <a:endParaRPr lang="pt-BR"/>
          </a:p>
        </p:txBody>
      </p:sp>
    </p:spTree>
    <p:extLst>
      <p:ext uri="{BB962C8B-B14F-4D97-AF65-F5344CB8AC3E}">
        <p14:creationId xmlns:p14="http://schemas.microsoft.com/office/powerpoint/2010/main" val="330659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understanding the critical tasks for each public safety discipline, we will implement UIs that aim specifically at addressing the identified demands.</a:t>
            </a:r>
          </a:p>
        </p:txBody>
      </p:sp>
      <p:sp>
        <p:nvSpPr>
          <p:cNvPr id="4" name="Slide Number Placeholder 3"/>
          <p:cNvSpPr>
            <a:spLocks noGrp="1"/>
          </p:cNvSpPr>
          <p:nvPr>
            <p:ph type="sldNum" sz="quarter" idx="5"/>
          </p:nvPr>
        </p:nvSpPr>
        <p:spPr/>
        <p:txBody>
          <a:bodyPr/>
          <a:lstStyle/>
          <a:p>
            <a:fld id="{C783E3E3-119D-46ED-94FA-D1C56116FBBF}" type="slidenum">
              <a:rPr lang="pt-BR" smtClean="0"/>
              <a:t>11</a:t>
            </a:fld>
            <a:endParaRPr lang="pt-BR"/>
          </a:p>
        </p:txBody>
      </p:sp>
    </p:spTree>
    <p:extLst>
      <p:ext uri="{BB962C8B-B14F-4D97-AF65-F5344CB8AC3E}">
        <p14:creationId xmlns:p14="http://schemas.microsoft.com/office/powerpoint/2010/main" val="2470331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use the findings from phase 2 as input in the design of comprehensive UIs for fire fighting, EMS and law enforcement.</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12</a:t>
            </a:fld>
            <a:endParaRPr lang="pt-BR"/>
          </a:p>
        </p:txBody>
      </p:sp>
    </p:spTree>
    <p:extLst>
      <p:ext uri="{BB962C8B-B14F-4D97-AF65-F5344CB8AC3E}">
        <p14:creationId xmlns:p14="http://schemas.microsoft.com/office/powerpoint/2010/main" val="311844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13</a:t>
            </a:fld>
            <a:endParaRPr lang="pt-BR"/>
          </a:p>
        </p:txBody>
      </p:sp>
    </p:spTree>
    <p:extLst>
      <p:ext uri="{BB962C8B-B14F-4D97-AF65-F5344CB8AC3E}">
        <p14:creationId xmlns:p14="http://schemas.microsoft.com/office/powerpoint/2010/main" val="244473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38</a:t>
            </a:fld>
            <a:endParaRPr lang="pt-BR"/>
          </a:p>
        </p:txBody>
      </p:sp>
    </p:spTree>
    <p:extLst>
      <p:ext uri="{BB962C8B-B14F-4D97-AF65-F5344CB8AC3E}">
        <p14:creationId xmlns:p14="http://schemas.microsoft.com/office/powerpoint/2010/main" val="3880771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1143000"/>
            <a:ext cx="5486400" cy="30861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83E3E3-119D-46ED-94FA-D1C56116FBBF}" type="slidenum">
              <a:rPr lang="pt-BR" smtClean="0"/>
              <a:t>39</a:t>
            </a:fld>
            <a:endParaRPr lang="pt-BR"/>
          </a:p>
        </p:txBody>
      </p:sp>
    </p:spTree>
    <p:extLst>
      <p:ext uri="{BB962C8B-B14F-4D97-AF65-F5344CB8AC3E}">
        <p14:creationId xmlns:p14="http://schemas.microsoft.com/office/powerpoint/2010/main" val="3987233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responding to 67yo, male patient reported having burns on his right arm and right-side chest in a middle-low income area on Wednesday evening at about 10:00 PM. The victim got up too quickly to turn off the stove, became light-headed due to low blood pressure, and passed out while moving a pot full of boiling water. He fell to the floor, spilling boiling water on himself. The container was glass, and he sustained multiple laceration/cuts to his left arm.</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44</a:t>
            </a:fld>
            <a:endParaRPr lang="pt-BR"/>
          </a:p>
        </p:txBody>
      </p:sp>
    </p:spTree>
    <p:extLst>
      <p:ext uri="{BB962C8B-B14F-4D97-AF65-F5344CB8AC3E}">
        <p14:creationId xmlns:p14="http://schemas.microsoft.com/office/powerpoint/2010/main" val="191676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4800" dirty="0"/>
              <a:t>You arrive at the residence. You touch the side of your safety glasses to activate the built-in HUD. It automatically enhances your vision. The system scans the environment while you are going to the kitchen. </a:t>
            </a:r>
          </a:p>
          <a:p>
            <a:endParaRPr lang="en-US" sz="2800" dirty="0"/>
          </a:p>
        </p:txBody>
      </p:sp>
      <p:sp>
        <p:nvSpPr>
          <p:cNvPr id="4" name="Slide Number Placeholder 3"/>
          <p:cNvSpPr>
            <a:spLocks noGrp="1"/>
          </p:cNvSpPr>
          <p:nvPr>
            <p:ph type="sldNum" sz="quarter" idx="5"/>
          </p:nvPr>
        </p:nvSpPr>
        <p:spPr/>
        <p:txBody>
          <a:bodyPr/>
          <a:lstStyle/>
          <a:p>
            <a:fld id="{C783E3E3-119D-46ED-94FA-D1C56116FBBF}" type="slidenum">
              <a:rPr lang="pt-BR" smtClean="0"/>
              <a:t>46</a:t>
            </a:fld>
            <a:endParaRPr lang="pt-BR"/>
          </a:p>
        </p:txBody>
      </p:sp>
    </p:spTree>
    <p:extLst>
      <p:ext uri="{BB962C8B-B14F-4D97-AF65-F5344CB8AC3E}">
        <p14:creationId xmlns:p14="http://schemas.microsoft.com/office/powerpoint/2010/main" val="784317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system alerts you about a gun on the hallway. Turns out, the victim’s grandson is a known gang member. You discretely press a button to alert the police. In the kitchen, you see the man lying on the floor, conscious and breathing.</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47</a:t>
            </a:fld>
            <a:endParaRPr lang="pt-BR"/>
          </a:p>
        </p:txBody>
      </p:sp>
    </p:spTree>
    <p:extLst>
      <p:ext uri="{BB962C8B-B14F-4D97-AF65-F5344CB8AC3E}">
        <p14:creationId xmlns:p14="http://schemas.microsoft.com/office/powerpoint/2010/main" val="3186855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While you get close to the victim, the system scans his face. </a:t>
            </a:r>
          </a:p>
        </p:txBody>
      </p:sp>
      <p:sp>
        <p:nvSpPr>
          <p:cNvPr id="4" name="Slide Number Placeholder 3"/>
          <p:cNvSpPr>
            <a:spLocks noGrp="1"/>
          </p:cNvSpPr>
          <p:nvPr>
            <p:ph type="sldNum" sz="quarter" idx="10"/>
          </p:nvPr>
        </p:nvSpPr>
        <p:spPr/>
        <p:txBody>
          <a:bodyPr/>
          <a:lstStyle/>
          <a:p>
            <a:fld id="{C783E3E3-119D-46ED-94FA-D1C56116FBBF}" type="slidenum">
              <a:rPr lang="pt-BR" smtClean="0"/>
              <a:t>48</a:t>
            </a:fld>
            <a:endParaRPr lang="pt-BR"/>
          </a:p>
        </p:txBody>
      </p:sp>
    </p:spTree>
    <p:extLst>
      <p:ext uri="{BB962C8B-B14F-4D97-AF65-F5344CB8AC3E}">
        <p14:creationId xmlns:p14="http://schemas.microsoft.com/office/powerpoint/2010/main" val="368583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2</a:t>
            </a:fld>
            <a:endParaRPr lang="pt-BR"/>
          </a:p>
        </p:txBody>
      </p:sp>
    </p:spTree>
    <p:extLst>
      <p:ext uri="{BB962C8B-B14F-4D97-AF65-F5344CB8AC3E}">
        <p14:creationId xmlns:p14="http://schemas.microsoft.com/office/powerpoint/2010/main" val="112176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a few seconds, the HUD shows the patient information near to his body (Name, day of birth, allergies). The system highlights that the patient medicine allergies and automatically estimates the patient's body mass index. </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49</a:t>
            </a:fld>
            <a:endParaRPr lang="pt-BR"/>
          </a:p>
        </p:txBody>
      </p:sp>
    </p:spTree>
    <p:extLst>
      <p:ext uri="{BB962C8B-B14F-4D97-AF65-F5344CB8AC3E}">
        <p14:creationId xmlns:p14="http://schemas.microsoft.com/office/powerpoint/2010/main" val="925260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hook the monitoring equipment to the man. His vitals are shown in real time anchored to his body through your heads up display. A visual inspection reveals that he has red, blistered skin from the right arm to the chest. Additionally, his head is bleeding due to the fall and the cuts caused by the pieces of glass</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50</a:t>
            </a:fld>
            <a:endParaRPr lang="pt-BR"/>
          </a:p>
        </p:txBody>
      </p:sp>
    </p:spTree>
    <p:extLst>
      <p:ext uri="{BB962C8B-B14F-4D97-AF65-F5344CB8AC3E}">
        <p14:creationId xmlns:p14="http://schemas.microsoft.com/office/powerpoint/2010/main" val="255310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system detects body burn percentage and recommends which hospital the patient should be taken to. </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51</a:t>
            </a:fld>
            <a:endParaRPr lang="pt-BR"/>
          </a:p>
        </p:txBody>
      </p:sp>
    </p:spTree>
    <p:extLst>
      <p:ext uri="{BB962C8B-B14F-4D97-AF65-F5344CB8AC3E}">
        <p14:creationId xmlns:p14="http://schemas.microsoft.com/office/powerpoint/2010/main" val="19017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report out loud the situation. The system understands and shows a virtual display on your left arm a checklist of the procedures and medication dosage (based on the estimated BMI) that should be carried out. The system keeps tracking the time, to alert you when the medication should be</a:t>
            </a:r>
            <a:r>
              <a:rPr lang="en-US" sz="1200" baseline="0" dirty="0"/>
              <a:t> administered again</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52</a:t>
            </a:fld>
            <a:endParaRPr lang="pt-BR"/>
          </a:p>
        </p:txBody>
      </p:sp>
    </p:spTree>
    <p:extLst>
      <p:ext uri="{BB962C8B-B14F-4D97-AF65-F5344CB8AC3E}">
        <p14:creationId xmlns:p14="http://schemas.microsoft.com/office/powerpoint/2010/main" val="261012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update the status via voice command when you finish the burn care. Heart rate rises suddenly. Armband vibrates to alert you. An alert also appears on your heads-up display as a red glowing in the edge of your view.</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53</a:t>
            </a:fld>
            <a:endParaRPr lang="pt-BR"/>
          </a:p>
        </p:txBody>
      </p:sp>
    </p:spTree>
    <p:extLst>
      <p:ext uri="{BB962C8B-B14F-4D97-AF65-F5344CB8AC3E}">
        <p14:creationId xmlns:p14="http://schemas.microsoft.com/office/powerpoint/2010/main" val="4016670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a heart rate sudden change that gets highlighted on the heads-up display.</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54</a:t>
            </a:fld>
            <a:endParaRPr lang="pt-BR"/>
          </a:p>
        </p:txBody>
      </p:sp>
    </p:spTree>
    <p:extLst>
      <p:ext uri="{BB962C8B-B14F-4D97-AF65-F5344CB8AC3E}">
        <p14:creationId xmlns:p14="http://schemas.microsoft.com/office/powerpoint/2010/main" val="818634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on patrol Saturday night at about 10:00 PM, driving along a lower‐middle‐class commercial road when you see a car with an occupant turn without signaling, causing the following car to brake suddenly. Although the action does not result an accident, you decide to pull the car over for unsafe movement. The car pulls over promptly.</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56</a:t>
            </a:fld>
            <a:endParaRPr lang="pt-BR"/>
          </a:p>
        </p:txBody>
      </p:sp>
    </p:spTree>
    <p:extLst>
      <p:ext uri="{BB962C8B-B14F-4D97-AF65-F5344CB8AC3E}">
        <p14:creationId xmlns:p14="http://schemas.microsoft.com/office/powerpoint/2010/main" val="844695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While you are driving the car, the system automatically scans and runs a checking on the cars plate. After a few seconds, the HUD displays the information about a car that has</a:t>
            </a:r>
            <a:r>
              <a:rPr lang="en-US" sz="1200" baseline="0" dirty="0"/>
              <a:t> a expired tag</a:t>
            </a:r>
            <a:r>
              <a:rPr lang="en-US" sz="1200" dirty="0"/>
              <a:t>. </a:t>
            </a:r>
          </a:p>
          <a:p>
            <a:pPr marL="0" indent="0">
              <a:buNone/>
            </a:pPr>
            <a:r>
              <a:rPr lang="en-US" sz="1200" dirty="0"/>
              <a:t>The system also checked the owner of the vehicle. It is a male, 45yo. He is clear. (it doesn't mean that the current driver is the owner of the car). Based on this information the system suggest to</a:t>
            </a:r>
            <a:r>
              <a:rPr lang="en-US" sz="1200" baseline="0" dirty="0"/>
              <a:t> proceed the traffic stop.</a:t>
            </a:r>
            <a:r>
              <a:rPr lang="en-US" sz="1200" dirty="0"/>
              <a:t>  </a:t>
            </a:r>
          </a:p>
          <a:p>
            <a:pPr marL="0" indent="0">
              <a:buNone/>
            </a:pPr>
            <a:r>
              <a:rPr lang="en-US" sz="1200" dirty="0"/>
              <a:t>Furthermore, the system automatically sends an alert to the central informing that you are proceeding a traffic stop on the car. All information (car's plate and owners is shared with the central command).</a:t>
            </a:r>
          </a:p>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58</a:t>
            </a:fld>
            <a:endParaRPr lang="pt-BR"/>
          </a:p>
        </p:txBody>
      </p:sp>
    </p:spTree>
    <p:extLst>
      <p:ext uri="{BB962C8B-B14F-4D97-AF65-F5344CB8AC3E}">
        <p14:creationId xmlns:p14="http://schemas.microsoft.com/office/powerpoint/2010/main" val="1360843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a:t>
            </a:r>
            <a:r>
              <a:rPr lang="en-US" baseline="0" dirty="0"/>
              <a:t> you can as the system to run plates using voice commands.</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59</a:t>
            </a:fld>
            <a:endParaRPr lang="pt-BR"/>
          </a:p>
        </p:txBody>
      </p:sp>
    </p:spTree>
    <p:extLst>
      <p:ext uri="{BB962C8B-B14F-4D97-AF65-F5344CB8AC3E}">
        <p14:creationId xmlns:p14="http://schemas.microsoft.com/office/powerpoint/2010/main" val="450717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step out of the vehicle and walk towards the car that was pulled over. Since the traffic stop is at night time, the HUD automatically enhances your vision. </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60</a:t>
            </a:fld>
            <a:endParaRPr lang="pt-BR"/>
          </a:p>
        </p:txBody>
      </p:sp>
    </p:spTree>
    <p:extLst>
      <p:ext uri="{BB962C8B-B14F-4D97-AF65-F5344CB8AC3E}">
        <p14:creationId xmlns:p14="http://schemas.microsoft.com/office/powerpoint/2010/main" val="643774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3</a:t>
            </a:fld>
            <a:endParaRPr lang="pt-BR"/>
          </a:p>
        </p:txBody>
      </p:sp>
    </p:spTree>
    <p:extLst>
      <p:ext uri="{BB962C8B-B14F-4D97-AF65-F5344CB8AC3E}">
        <p14:creationId xmlns:p14="http://schemas.microsoft.com/office/powerpoint/2010/main" val="2568330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are in high alert, even if nothing seems suspicious. The HUD detected sudden movements inside the vehicle and gave you an alert.</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61</a:t>
            </a:fld>
            <a:endParaRPr lang="pt-BR"/>
          </a:p>
        </p:txBody>
      </p:sp>
    </p:spTree>
    <p:extLst>
      <p:ext uri="{BB962C8B-B14F-4D97-AF65-F5344CB8AC3E}">
        <p14:creationId xmlns:p14="http://schemas.microsoft.com/office/powerpoint/2010/main" val="3756623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You approach the driver. You ask the driver to place his hands on the steering wheel. The</a:t>
            </a:r>
            <a:r>
              <a:rPr lang="en-US" sz="1200" baseline="0" dirty="0"/>
              <a:t> system scans the drivers license. After a few seconds you receive an alert. You check the forearm display and </a:t>
            </a:r>
            <a:r>
              <a:rPr lang="en-US" sz="1200" dirty="0"/>
              <a:t>see that the driver has an outstanding</a:t>
            </a:r>
            <a:r>
              <a:rPr lang="en-US" sz="1200" baseline="0" dirty="0"/>
              <a:t> warrant</a:t>
            </a:r>
            <a:r>
              <a:rPr lang="en-US" sz="1200" dirty="0"/>
              <a:t>.</a:t>
            </a:r>
            <a:r>
              <a:rPr lang="en-US" sz="1200" baseline="0" dirty="0"/>
              <a:t> </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63</a:t>
            </a:fld>
            <a:endParaRPr lang="pt-BR"/>
          </a:p>
        </p:txBody>
      </p:sp>
    </p:spTree>
    <p:extLst>
      <p:ext uri="{BB962C8B-B14F-4D97-AF65-F5344CB8AC3E}">
        <p14:creationId xmlns:p14="http://schemas.microsoft.com/office/powerpoint/2010/main" val="1175371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been dispatched to a commercial structure fire on a Wednesday evening at about 7:00 PM. The information is that a 45 </a:t>
            </a:r>
            <a:r>
              <a:rPr lang="en-US" dirty="0" err="1"/>
              <a:t>yo</a:t>
            </a:r>
            <a:r>
              <a:rPr lang="en-US" dirty="0"/>
              <a:t> female employee is trapped inside the building. The smoke is dense and the visibility is low. You were informed that the person has a locomotion disability and may be in her office that is located on the second floor.</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65</a:t>
            </a:fld>
            <a:endParaRPr lang="pt-BR"/>
          </a:p>
        </p:txBody>
      </p:sp>
    </p:spTree>
    <p:extLst>
      <p:ext uri="{BB962C8B-B14F-4D97-AF65-F5344CB8AC3E}">
        <p14:creationId xmlns:p14="http://schemas.microsoft.com/office/powerpoint/2010/main" val="3899125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visibility is very low when you get to the second floor.</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66</a:t>
            </a:fld>
            <a:endParaRPr lang="pt-BR"/>
          </a:p>
        </p:txBody>
      </p:sp>
    </p:spTree>
    <p:extLst>
      <p:ext uri="{BB962C8B-B14F-4D97-AF65-F5344CB8AC3E}">
        <p14:creationId xmlns:p14="http://schemas.microsoft.com/office/powerpoint/2010/main" val="2649425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You double tap the right side of your mask and activate the thermal imaging overlay on your mask.</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67</a:t>
            </a:fld>
            <a:endParaRPr lang="pt-BR"/>
          </a:p>
        </p:txBody>
      </p:sp>
    </p:spTree>
    <p:extLst>
      <p:ext uri="{BB962C8B-B14F-4D97-AF65-F5344CB8AC3E}">
        <p14:creationId xmlns:p14="http://schemas.microsoft.com/office/powerpoint/2010/main" val="2167192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you can see through the smoke. The thermal overlay also highlights the edges of the walls, doors and furniture. </a:t>
            </a:r>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68</a:t>
            </a:fld>
            <a:endParaRPr lang="pt-BR"/>
          </a:p>
        </p:txBody>
      </p:sp>
    </p:spTree>
    <p:extLst>
      <p:ext uri="{BB962C8B-B14F-4D97-AF65-F5344CB8AC3E}">
        <p14:creationId xmlns:p14="http://schemas.microsoft.com/office/powerpoint/2010/main" val="419062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go through the hallway, searching the rooms. The ambient temperature is much higher now. Your mask indicates 445 degrees. Temps higher than 250F are plotted directly on the environment. You look back and see the path you have taken rendered on the ground.</a:t>
            </a:r>
          </a:p>
          <a:p>
            <a:endParaRPr lang="en-US" dirty="0"/>
          </a:p>
        </p:txBody>
      </p:sp>
      <p:sp>
        <p:nvSpPr>
          <p:cNvPr id="4" name="Slide Number Placeholder 3"/>
          <p:cNvSpPr>
            <a:spLocks noGrp="1"/>
          </p:cNvSpPr>
          <p:nvPr>
            <p:ph type="sldNum" sz="quarter" idx="10"/>
          </p:nvPr>
        </p:nvSpPr>
        <p:spPr/>
        <p:txBody>
          <a:bodyPr/>
          <a:lstStyle/>
          <a:p>
            <a:fld id="{C783E3E3-119D-46ED-94FA-D1C56116FBBF}" type="slidenum">
              <a:rPr lang="pt-BR" smtClean="0"/>
              <a:t>69</a:t>
            </a:fld>
            <a:endParaRPr lang="pt-BR"/>
          </a:p>
        </p:txBody>
      </p:sp>
    </p:spTree>
    <p:extLst>
      <p:ext uri="{BB962C8B-B14F-4D97-AF65-F5344CB8AC3E}">
        <p14:creationId xmlns:p14="http://schemas.microsoft.com/office/powerpoint/2010/main" val="3207573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mark the area with a caution mark. The mark is automatically shared with the central commander. </a:t>
            </a:r>
          </a:p>
        </p:txBody>
      </p:sp>
      <p:sp>
        <p:nvSpPr>
          <p:cNvPr id="4" name="Slide Number Placeholder 3"/>
          <p:cNvSpPr>
            <a:spLocks noGrp="1"/>
          </p:cNvSpPr>
          <p:nvPr>
            <p:ph type="sldNum" sz="quarter" idx="10"/>
          </p:nvPr>
        </p:nvSpPr>
        <p:spPr/>
        <p:txBody>
          <a:bodyPr/>
          <a:lstStyle/>
          <a:p>
            <a:fld id="{C783E3E3-119D-46ED-94FA-D1C56116FBBF}" type="slidenum">
              <a:rPr lang="pt-BR" smtClean="0"/>
              <a:t>70</a:t>
            </a:fld>
            <a:endParaRPr lang="pt-BR"/>
          </a:p>
        </p:txBody>
      </p:sp>
    </p:spTree>
    <p:extLst>
      <p:ext uri="{BB962C8B-B14F-4D97-AF65-F5344CB8AC3E}">
        <p14:creationId xmlns:p14="http://schemas.microsoft.com/office/powerpoint/2010/main" val="2270159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Further, in the hallway to your left, you find the fire source. You mark the area with a caution mark. The mark is automatically shared with the central commander. </a:t>
            </a:r>
          </a:p>
        </p:txBody>
      </p:sp>
      <p:sp>
        <p:nvSpPr>
          <p:cNvPr id="4" name="Slide Number Placeholder 3"/>
          <p:cNvSpPr>
            <a:spLocks noGrp="1"/>
          </p:cNvSpPr>
          <p:nvPr>
            <p:ph type="sldNum" sz="quarter" idx="10"/>
          </p:nvPr>
        </p:nvSpPr>
        <p:spPr/>
        <p:txBody>
          <a:bodyPr/>
          <a:lstStyle/>
          <a:p>
            <a:fld id="{C783E3E3-119D-46ED-94FA-D1C56116FBBF}" type="slidenum">
              <a:rPr lang="pt-BR" smtClean="0"/>
              <a:t>71</a:t>
            </a:fld>
            <a:endParaRPr lang="pt-BR"/>
          </a:p>
        </p:txBody>
      </p:sp>
    </p:spTree>
    <p:extLst>
      <p:ext uri="{BB962C8B-B14F-4D97-AF65-F5344CB8AC3E}">
        <p14:creationId xmlns:p14="http://schemas.microsoft.com/office/powerpoint/2010/main" val="67524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4</a:t>
            </a:fld>
            <a:endParaRPr lang="pt-BR"/>
          </a:p>
        </p:txBody>
      </p:sp>
    </p:spTree>
    <p:extLst>
      <p:ext uri="{BB962C8B-B14F-4D97-AF65-F5344CB8AC3E}">
        <p14:creationId xmlns:p14="http://schemas.microsoft.com/office/powerpoint/2010/main" val="1378125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5</a:t>
            </a:fld>
            <a:endParaRPr lang="pt-BR"/>
          </a:p>
        </p:txBody>
      </p:sp>
    </p:spTree>
    <p:extLst>
      <p:ext uri="{BB962C8B-B14F-4D97-AF65-F5344CB8AC3E}">
        <p14:creationId xmlns:p14="http://schemas.microsoft.com/office/powerpoint/2010/main" val="769894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6</a:t>
            </a:fld>
            <a:endParaRPr lang="pt-BR"/>
          </a:p>
        </p:txBody>
      </p:sp>
    </p:spTree>
    <p:extLst>
      <p:ext uri="{BB962C8B-B14F-4D97-AF65-F5344CB8AC3E}">
        <p14:creationId xmlns:p14="http://schemas.microsoft.com/office/powerpoint/2010/main" val="2964341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design and test new user interfaces that leverage upcoming technology.</a:t>
            </a:r>
          </a:p>
        </p:txBody>
      </p:sp>
      <p:sp>
        <p:nvSpPr>
          <p:cNvPr id="4" name="Slide Number Placeholder 3"/>
          <p:cNvSpPr>
            <a:spLocks noGrp="1"/>
          </p:cNvSpPr>
          <p:nvPr>
            <p:ph type="sldNum" sz="quarter" idx="5"/>
          </p:nvPr>
        </p:nvSpPr>
        <p:spPr/>
        <p:txBody>
          <a:bodyPr/>
          <a:lstStyle/>
          <a:p>
            <a:fld id="{C783E3E3-119D-46ED-94FA-D1C56116FBBF}" type="slidenum">
              <a:rPr lang="pt-BR" smtClean="0"/>
              <a:t>7</a:t>
            </a:fld>
            <a:endParaRPr lang="pt-BR"/>
          </a:p>
        </p:txBody>
      </p:sp>
    </p:spTree>
    <p:extLst>
      <p:ext uri="{BB962C8B-B14F-4D97-AF65-F5344CB8AC3E}">
        <p14:creationId xmlns:p14="http://schemas.microsoft.com/office/powerpoint/2010/main" val="2221533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3E3E3-119D-46ED-94FA-D1C56116FBBF}" type="slidenum">
              <a:rPr lang="pt-BR" smtClean="0"/>
              <a:t>8</a:t>
            </a:fld>
            <a:endParaRPr lang="pt-BR"/>
          </a:p>
        </p:txBody>
      </p:sp>
    </p:spTree>
    <p:extLst>
      <p:ext uri="{BB962C8B-B14F-4D97-AF65-F5344CB8AC3E}">
        <p14:creationId xmlns:p14="http://schemas.microsoft.com/office/powerpoint/2010/main" val="417438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contains 4 phases. Each phase is incremental on each other. So we can advance toward the final goal </a:t>
            </a:r>
          </a:p>
          <a:p>
            <a:r>
              <a:rPr lang="en-US" dirty="0"/>
              <a:t>Here we present an overview of the phases. </a:t>
            </a:r>
          </a:p>
        </p:txBody>
      </p:sp>
      <p:sp>
        <p:nvSpPr>
          <p:cNvPr id="4" name="Slide Number Placeholder 3"/>
          <p:cNvSpPr>
            <a:spLocks noGrp="1"/>
          </p:cNvSpPr>
          <p:nvPr>
            <p:ph type="sldNum" sz="quarter" idx="5"/>
          </p:nvPr>
        </p:nvSpPr>
        <p:spPr/>
        <p:txBody>
          <a:bodyPr/>
          <a:lstStyle/>
          <a:p>
            <a:fld id="{C783E3E3-119D-46ED-94FA-D1C56116FBBF}" type="slidenum">
              <a:rPr lang="pt-BR" smtClean="0"/>
              <a:t>9</a:t>
            </a:fld>
            <a:endParaRPr lang="pt-BR"/>
          </a:p>
        </p:txBody>
      </p:sp>
    </p:spTree>
    <p:extLst>
      <p:ext uri="{BB962C8B-B14F-4D97-AF65-F5344CB8AC3E}">
        <p14:creationId xmlns:p14="http://schemas.microsoft.com/office/powerpoint/2010/main" val="4164161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9C5A2E1-A577-42FC-80A4-99E9FDD2A67B}"/>
              </a:ext>
            </a:extLst>
          </p:cNvPr>
          <p:cNvGrpSpPr/>
          <p:nvPr userDrawn="1"/>
        </p:nvGrpSpPr>
        <p:grpSpPr>
          <a:xfrm>
            <a:off x="4985777" y="6047777"/>
            <a:ext cx="2220446" cy="617149"/>
            <a:chOff x="5155876" y="4429125"/>
            <a:chExt cx="5957289" cy="1655764"/>
          </a:xfrm>
        </p:grpSpPr>
        <p:pic>
          <p:nvPicPr>
            <p:cNvPr id="1026" name="Picture 2" descr="http://virtualreality.duke.edu/wp-content/uploads/2012/12/cropped-header_icon.png">
              <a:extLst>
                <a:ext uri="{FF2B5EF4-FFF2-40B4-BE49-F238E27FC236}">
                  <a16:creationId xmlns:a16="http://schemas.microsoft.com/office/drawing/2014/main" id="{5B4EA1CA-87A3-4D3A-A652-B1719E9847E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uke university logo">
              <a:extLst>
                <a:ext uri="{FF2B5EF4-FFF2-40B4-BE49-F238E27FC236}">
                  <a16:creationId xmlns:a16="http://schemas.microsoft.com/office/drawing/2014/main" id="{ECAA12C1-2668-4E7C-8A00-964B5F10594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524000" y="1122363"/>
            <a:ext cx="9144000" cy="2387600"/>
          </a:xfrm>
        </p:spPr>
        <p:txBody>
          <a:bodyPr anchor="ctr">
            <a:normAutofit/>
          </a:bodyPr>
          <a:lstStyle>
            <a:lvl1pPr algn="ctr">
              <a:defRPr sz="4800"/>
            </a:lvl1pPr>
          </a:lstStyle>
          <a:p>
            <a:r>
              <a:rPr lang="pt-BR"/>
              <a:t>Clique para editar o título mestre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99000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pt-BR"/>
              <a:t>Clique para editar o estilo do subtítulo mestre</a:t>
            </a:r>
            <a:endParaRPr lang="en-US"/>
          </a:p>
        </p:txBody>
      </p:sp>
      <p:sp>
        <p:nvSpPr>
          <p:cNvPr id="4" name="Date Placeholder 3"/>
          <p:cNvSpPr>
            <a:spLocks noGrp="1"/>
          </p:cNvSpPr>
          <p:nvPr>
            <p:ph type="dt" sz="half" idx="10"/>
          </p:nvPr>
        </p:nvSpPr>
        <p:spPr>
          <a:xfrm>
            <a:off x="814137" y="6396123"/>
            <a:ext cx="2743200" cy="365125"/>
          </a:xfrm>
        </p:spPr>
        <p:txBody>
          <a:bodyPr/>
          <a:lstStyle/>
          <a:p>
            <a:fld id="{8CA6E4AA-D938-4276-B06E-14F8ED792C83}"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7052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7BD5B692-8CBD-4A51-9426-70985FBA76F5}" type="datetime1">
              <a:rPr lang="pt-BR" smtClean="0"/>
              <a:t>28/06/2019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609236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pt-BR"/>
              <a:t>Clique no ícone para adicionar uma imagem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pt-BR"/>
              <a:t>Clique para editar o texto mestre</a:t>
            </a:r>
          </a:p>
        </p:txBody>
      </p:sp>
      <p:sp>
        <p:nvSpPr>
          <p:cNvPr id="5" name="Date Placeholder 4"/>
          <p:cNvSpPr>
            <a:spLocks noGrp="1"/>
          </p:cNvSpPr>
          <p:nvPr>
            <p:ph type="dt" sz="half" idx="10"/>
          </p:nvPr>
        </p:nvSpPr>
        <p:spPr/>
        <p:txBody>
          <a:bodyPr/>
          <a:lstStyle/>
          <a:p>
            <a:fld id="{9404AD66-494B-4561-AB3F-D25748EEE56C}" type="datetime1">
              <a:rPr lang="pt-BR" smtClean="0"/>
              <a:t>28/06/2019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620093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3B32A328-D979-42BD-AC26-5BD4AEEFACEE}"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754002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FF77B0D5-2591-42F9-B61A-225DDCDDD876}"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128846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7CA2CA-A60D-4DF3-BE84-15A3776A7825}" type="datetimeFigureOut">
              <a:rPr lang="en-US" smtClean="0"/>
              <a:t>6/28/19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39579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3446"/>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838200" y="1320800"/>
            <a:ext cx="10515600" cy="4856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6/28/19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41773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7CA2CA-A60D-4DF3-BE84-15A3776A7825}" type="datetimeFigureOut">
              <a:rPr lang="en-US" smtClean="0"/>
              <a:t>6/28/19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406868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838200" y="1364343"/>
            <a:ext cx="5181600" cy="4812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64343"/>
            <a:ext cx="5181600" cy="4812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7CA2CA-A60D-4DF3-BE84-15A3776A7825}" type="datetimeFigureOut">
              <a:rPr lang="en-US" smtClean="0"/>
              <a:t>6/28/19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672010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7CA2CA-A60D-4DF3-BE84-15A3776A7825}" type="datetimeFigureOut">
              <a:rPr lang="en-US" smtClean="0"/>
              <a:t>6/28/19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573032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7CA2CA-A60D-4DF3-BE84-15A3776A7825}" type="datetimeFigureOut">
              <a:rPr lang="en-US" smtClean="0"/>
              <a:t>6/28/19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71530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997C96F-ED8E-4E68-8EAC-C22BA47EA108}"/>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999EE19B-9607-4966-8F27-AC70DF612E9D}"/>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duke university logo">
              <a:extLst>
                <a:ext uri="{FF2B5EF4-FFF2-40B4-BE49-F238E27FC236}">
                  <a16:creationId xmlns:a16="http://schemas.microsoft.com/office/drawing/2014/main" id="{2D574994-C320-4FA7-8F15-4775AF9F2B44}"/>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hasCustomPrompt="1"/>
          </p:nvPr>
        </p:nvSpPr>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lvl1pPr>
              <a:defRPr sz="1800" b="0"/>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3981993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CA2CA-A60D-4DF3-BE84-15A3776A7825}" type="datetimeFigureOut">
              <a:rPr lang="en-US" smtClean="0"/>
              <a:t>6/28/19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163447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CA2CA-A60D-4DF3-BE84-15A3776A7825}" type="datetimeFigureOut">
              <a:rPr lang="en-US" smtClean="0"/>
              <a:t>6/28/19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55434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7CA2CA-A60D-4DF3-BE84-15A3776A7825}" type="datetimeFigureOut">
              <a:rPr lang="en-US" smtClean="0"/>
              <a:t>6/28/19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3833016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6/28/19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1078111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CA2CA-A60D-4DF3-BE84-15A3776A7825}" type="datetimeFigureOut">
              <a:rPr lang="en-US" smtClean="0"/>
              <a:t>6/28/19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DBA263-E354-463E-A660-BA742ED4B643}" type="slidenum">
              <a:rPr lang="en-US" smtClean="0"/>
              <a:t>‹#›</a:t>
            </a:fld>
            <a:endParaRPr lang="en-US"/>
          </a:p>
        </p:txBody>
      </p:sp>
    </p:spTree>
    <p:extLst>
      <p:ext uri="{BB962C8B-B14F-4D97-AF65-F5344CB8AC3E}">
        <p14:creationId xmlns:p14="http://schemas.microsoft.com/office/powerpoint/2010/main" val="206331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e conteúd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lvl1pPr>
              <a:spcBef>
                <a:spcPts val="1800"/>
              </a:spcBef>
              <a:spcAft>
                <a:spcPts val="0"/>
              </a:spcAft>
              <a:defRPr/>
            </a:lvl1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A41FE90E-070D-46A4-9927-168AD72AC3FA}"/>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361C75D1-DEE1-4770-9BA2-88C8B5FA82B8}"/>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003D3F7B-39ED-4DB8-A8A0-51F9B278225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5971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ítulo e conteúd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7"/>
            <a:ext cx="10515600" cy="927647"/>
          </a:xfrm>
        </p:spPr>
        <p:txBody>
          <a:bodyPr/>
          <a:lstStyle>
            <a:lvl1pPr>
              <a:defRPr lang="en-US" dirty="0"/>
            </a:lvl1pPr>
          </a:lstStyle>
          <a:p>
            <a:r>
              <a:rPr lang="pt-BR"/>
              <a:t>Clique para editar o título mestre</a:t>
            </a:r>
            <a:br>
              <a:rPr lang="pt-BR"/>
            </a:br>
            <a:endParaRPr lang="en-US"/>
          </a:p>
        </p:txBody>
      </p:sp>
      <p:sp>
        <p:nvSpPr>
          <p:cNvPr id="3" name="Content Placeholder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5352FC6E-A886-4832-A43D-0E904C822B8B}"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
        <p:nvSpPr>
          <p:cNvPr id="7" name="Title 1"/>
          <p:cNvSpPr txBox="1">
            <a:spLocks/>
          </p:cNvSpPr>
          <p:nvPr userDrawn="1"/>
        </p:nvSpPr>
        <p:spPr>
          <a:xfrm>
            <a:off x="1224644" y="821999"/>
            <a:ext cx="10515600" cy="92764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3600" kern="1200" dirty="0">
                <a:solidFill>
                  <a:schemeClr val="tx1"/>
                </a:solidFill>
                <a:latin typeface="+mj-lt"/>
                <a:ea typeface="+mj-ea"/>
                <a:cs typeface="+mj-cs"/>
              </a:defRPr>
            </a:lvl1pPr>
          </a:lstStyle>
          <a:p>
            <a:r>
              <a:rPr lang="pt-BR" sz="3600"/>
              <a:t>Clique para editar o título mestre</a:t>
            </a:r>
            <a:br>
              <a:rPr lang="pt-BR" sz="3600"/>
            </a:br>
            <a:endParaRPr lang="pt-BR" sz="3600"/>
          </a:p>
        </p:txBody>
      </p:sp>
      <p:grpSp>
        <p:nvGrpSpPr>
          <p:cNvPr id="11" name="Group 10">
            <a:extLst>
              <a:ext uri="{FF2B5EF4-FFF2-40B4-BE49-F238E27FC236}">
                <a16:creationId xmlns:a16="http://schemas.microsoft.com/office/drawing/2014/main" id="{0E229115-33A4-4893-87BE-F3EE21662792}"/>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99CF7006-6F49-4199-AC44-5D21D1DC186C}"/>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4412D842-71B1-48C0-8896-4CDD18B9127E}"/>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3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000"/>
            </a:lvl1pPr>
          </a:lstStyle>
          <a:p>
            <a:r>
              <a:rPr lang="pt-BR"/>
              <a:t>Clique para editar o título mestre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49FD2461-01A5-42EF-BB78-0F7305194003}" type="datetime1">
              <a:rPr lang="pt-BR" smtClean="0"/>
              <a:t>28/06/2019</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0" name="Group 9">
            <a:extLst>
              <a:ext uri="{FF2B5EF4-FFF2-40B4-BE49-F238E27FC236}">
                <a16:creationId xmlns:a16="http://schemas.microsoft.com/office/drawing/2014/main" id="{42F66DFD-5A07-4E6C-AA91-75FB095E7A1B}"/>
              </a:ext>
            </a:extLst>
          </p:cNvPr>
          <p:cNvGrpSpPr/>
          <p:nvPr userDrawn="1"/>
        </p:nvGrpSpPr>
        <p:grpSpPr>
          <a:xfrm>
            <a:off x="9519506" y="6176963"/>
            <a:ext cx="1755647" cy="487963"/>
            <a:chOff x="5155876" y="4429125"/>
            <a:chExt cx="5957289" cy="1655764"/>
          </a:xfrm>
        </p:grpSpPr>
        <p:pic>
          <p:nvPicPr>
            <p:cNvPr id="11" name="Picture 2" descr="http://virtualreality.duke.edu/wp-content/uploads/2012/12/cropped-header_icon.png">
              <a:extLst>
                <a:ext uri="{FF2B5EF4-FFF2-40B4-BE49-F238E27FC236}">
                  <a16:creationId xmlns:a16="http://schemas.microsoft.com/office/drawing/2014/main" id="{1EDBA719-3A98-4C13-B58C-7AD82FD539DF}"/>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duke university logo">
              <a:extLst>
                <a:ext uri="{FF2B5EF4-FFF2-40B4-BE49-F238E27FC236}">
                  <a16:creationId xmlns:a16="http://schemas.microsoft.com/office/drawing/2014/main" id="{A0F97265-E85E-4931-96AF-4B214D5EC3A3}"/>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0640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Date Placeholder 4"/>
          <p:cNvSpPr>
            <a:spLocks noGrp="1"/>
          </p:cNvSpPr>
          <p:nvPr>
            <p:ph type="dt" sz="half" idx="10"/>
          </p:nvPr>
        </p:nvSpPr>
        <p:spPr/>
        <p:txBody>
          <a:bodyPr/>
          <a:lstStyle/>
          <a:p>
            <a:fld id="{82787A0D-0D84-4D85-BC54-F3E957960513}" type="datetime1">
              <a:rPr lang="pt-BR" smtClean="0"/>
              <a:t>28/06/2019</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grpSp>
        <p:nvGrpSpPr>
          <p:cNvPr id="11" name="Group 10">
            <a:extLst>
              <a:ext uri="{FF2B5EF4-FFF2-40B4-BE49-F238E27FC236}">
                <a16:creationId xmlns:a16="http://schemas.microsoft.com/office/drawing/2014/main" id="{612AD3DA-3E50-427B-9BA0-2A7D67667F0A}"/>
              </a:ext>
            </a:extLst>
          </p:cNvPr>
          <p:cNvGrpSpPr/>
          <p:nvPr userDrawn="1"/>
        </p:nvGrpSpPr>
        <p:grpSpPr>
          <a:xfrm>
            <a:off x="9519506" y="6176963"/>
            <a:ext cx="1755647" cy="487963"/>
            <a:chOff x="5155876" y="4429125"/>
            <a:chExt cx="5957289" cy="1655764"/>
          </a:xfrm>
        </p:grpSpPr>
        <p:pic>
          <p:nvPicPr>
            <p:cNvPr id="12" name="Picture 2" descr="http://virtualreality.duke.edu/wp-content/uploads/2012/12/cropped-header_icon.png">
              <a:extLst>
                <a:ext uri="{FF2B5EF4-FFF2-40B4-BE49-F238E27FC236}">
                  <a16:creationId xmlns:a16="http://schemas.microsoft.com/office/drawing/2014/main" id="{0466689D-AE6F-4881-B5AC-BFBB2A5E810A}"/>
                </a:ext>
              </a:extLst>
            </p:cNvPr>
            <p:cNvPicPr>
              <a:picLocks noChangeAspect="1" noChangeArrowheads="1"/>
            </p:cNvPicPr>
            <p:nvPr userDrawn="1"/>
          </p:nvPicPr>
          <p:blipFill>
            <a:blip r:embed="rId2" cstate="print">
              <a:grayscl/>
              <a:extLst>
                <a:ext uri="{28A0092B-C50C-407E-A947-70E740481C1C}">
                  <a14:useLocalDpi xmlns:a14="http://schemas.microsoft.com/office/drawing/2010/main" val="0"/>
                </a:ext>
              </a:extLst>
            </a:blip>
            <a:srcRect/>
            <a:stretch>
              <a:fillRect/>
            </a:stretch>
          </p:blipFill>
          <p:spPr bwMode="auto">
            <a:xfrm>
              <a:off x="5155876" y="4429125"/>
              <a:ext cx="1655763"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duke university logo">
              <a:extLst>
                <a:ext uri="{FF2B5EF4-FFF2-40B4-BE49-F238E27FC236}">
                  <a16:creationId xmlns:a16="http://schemas.microsoft.com/office/drawing/2014/main" id="{713FF429-E223-46D2-A9B2-40BCBB38A461}"/>
                </a:ext>
              </a:extLst>
            </p:cNvPr>
            <p:cNvPicPr>
              <a:picLocks noChangeAspect="1" noChangeArrowheads="1"/>
            </p:cNvPicPr>
            <p:nvPr userDrawn="1"/>
          </p:nvPicPr>
          <p:blipFill>
            <a:blip r:embed="rId3" cstate="print">
              <a:grayscl/>
              <a:extLst>
                <a:ext uri="{28A0092B-C50C-407E-A947-70E740481C1C}">
                  <a14:useLocalDpi xmlns:a14="http://schemas.microsoft.com/office/drawing/2010/main" val="0"/>
                </a:ext>
              </a:extLst>
            </a:blip>
            <a:srcRect/>
            <a:stretch>
              <a:fillRect/>
            </a:stretch>
          </p:blipFill>
          <p:spPr bwMode="auto">
            <a:xfrm>
              <a:off x="7333064" y="4429126"/>
              <a:ext cx="3780101" cy="16557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376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BR"/>
              <a:t>Clique para editar o título mestre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Date Placeholder 6"/>
          <p:cNvSpPr>
            <a:spLocks noGrp="1"/>
          </p:cNvSpPr>
          <p:nvPr>
            <p:ph type="dt" sz="half" idx="10"/>
          </p:nvPr>
        </p:nvSpPr>
        <p:spPr/>
        <p:txBody>
          <a:bodyPr/>
          <a:lstStyle/>
          <a:p>
            <a:fld id="{A66A970E-325D-4EBA-9B26-D77F8AEBB67C}" type="datetime1">
              <a:rPr lang="pt-BR" smtClean="0"/>
              <a:t>28/06/2019</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029317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B0300DD6-019F-42E1-B81C-08544CF63250}" type="datetime1">
              <a:rPr lang="pt-BR" smtClean="0"/>
              <a:t>28/06/2019</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3354629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879B1-4B05-4ECE-8546-6941A73CD4E8}" type="datetime1">
              <a:rPr lang="pt-BR" smtClean="0"/>
              <a:t>28/06/2019</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a:xfrm>
            <a:off x="9383488" y="47625"/>
            <a:ext cx="2743200" cy="365125"/>
          </a:xfrm>
          <a:prstGeom prst="rect">
            <a:avLst/>
          </a:prstGeom>
        </p:spPr>
        <p:txBody>
          <a:bodyPr/>
          <a:lstStyle/>
          <a:p>
            <a:fld id="{909F0453-9E77-4A00-85FA-4AA24E2CF13D}" type="slidenum">
              <a:rPr lang="pt-BR" smtClean="0"/>
              <a:t>‹#›</a:t>
            </a:fld>
            <a:endParaRPr lang="pt-BR"/>
          </a:p>
        </p:txBody>
      </p:sp>
    </p:spTree>
    <p:extLst>
      <p:ext uri="{BB962C8B-B14F-4D97-AF65-F5344CB8AC3E}">
        <p14:creationId xmlns:p14="http://schemas.microsoft.com/office/powerpoint/2010/main" val="251684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FA3DF-F9E1-4C78-8E33-328B891A300D}" type="datetime1">
              <a:rPr lang="pt-BR" smtClean="0"/>
              <a:t>28/06/2019</a:t>
            </a:fld>
            <a:endParaRPr lang="pt-B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9383488" y="47625"/>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909F0453-9E77-4A00-85FA-4AA24E2CF13D}" type="slidenum">
              <a:rPr lang="pt-BR" smtClean="0"/>
              <a:pPr/>
              <a:t>‹#›</a:t>
            </a:fld>
            <a:endParaRPr lang="pt-BR"/>
          </a:p>
        </p:txBody>
      </p:sp>
    </p:spTree>
    <p:extLst>
      <p:ext uri="{BB962C8B-B14F-4D97-AF65-F5344CB8AC3E}">
        <p14:creationId xmlns:p14="http://schemas.microsoft.com/office/powerpoint/2010/main" val="114849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3"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CA2CA-A60D-4DF3-BE84-15A3776A7825}" type="datetimeFigureOut">
              <a:rPr lang="en-US" smtClean="0"/>
              <a:t>6/28/19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BA263-E354-463E-A660-BA742ED4B643}" type="slidenum">
              <a:rPr lang="en-US" smtClean="0"/>
              <a:t>‹#›</a:t>
            </a:fld>
            <a:endParaRPr lang="en-US"/>
          </a:p>
        </p:txBody>
      </p:sp>
    </p:spTree>
    <p:extLst>
      <p:ext uri="{BB962C8B-B14F-4D97-AF65-F5344CB8AC3E}">
        <p14:creationId xmlns:p14="http://schemas.microsoft.com/office/powerpoint/2010/main" val="3375381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slide" Target="slide55.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slide" Target="slide40.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sites.duke.edu/psui/" TargetMode="Externa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omments" Target="../comments/commen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comments" Target="../comments/commen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5.xml"/><Relationship Id="rId1" Type="http://schemas.openxmlformats.org/officeDocument/2006/relationships/themeOverride" Target="../theme/themeOverride4.xml"/><Relationship Id="rId6" Type="http://schemas.openxmlformats.org/officeDocument/2006/relationships/comments" Target="../comments/comment6.xml"/><Relationship Id="rId5" Type="http://schemas.openxmlformats.org/officeDocument/2006/relationships/image" Target="../media/image47.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ctrTitle"/>
          </p:nvPr>
        </p:nvSpPr>
        <p:spPr>
          <a:xfrm>
            <a:off x="632459" y="1781491"/>
            <a:ext cx="10927080" cy="1524000"/>
          </a:xfrm>
        </p:spPr>
        <p:txBody>
          <a:bodyPr>
            <a:normAutofit/>
          </a:bodyPr>
          <a:lstStyle/>
          <a:p>
            <a:r>
              <a:rPr lang="en-US" sz="4000" dirty="0">
                <a:effectLst>
                  <a:outerShdw blurRad="38100" dist="38100" dir="2700000" algn="tl">
                    <a:srgbClr val="000000">
                      <a:alpha val="43137"/>
                    </a:srgbClr>
                  </a:outerShdw>
                </a:effectLst>
                <a:cs typeface="Segoe UI Light" panose="020B0502040204020203" pitchFamily="34" charset="0"/>
              </a:rPr>
              <a:t>Requirement Analysis and Participatory Design of Next Generation Public Safety User Interfaces</a:t>
            </a:r>
          </a:p>
        </p:txBody>
      </p:sp>
      <p:sp>
        <p:nvSpPr>
          <p:cNvPr id="3" name="Subtítulo 2"/>
          <p:cNvSpPr>
            <a:spLocks noGrp="1"/>
          </p:cNvSpPr>
          <p:nvPr>
            <p:ph type="subTitle" idx="1"/>
          </p:nvPr>
        </p:nvSpPr>
        <p:spPr>
          <a:xfrm>
            <a:off x="0" y="3833554"/>
            <a:ext cx="12192000" cy="1655763"/>
          </a:xfrm>
        </p:spPr>
        <p:txBody>
          <a:bodyPr>
            <a:noAutofit/>
          </a:bodyPr>
          <a:lstStyle/>
          <a:p>
            <a:r>
              <a:rPr lang="pt-BR" dirty="0">
                <a:effectLst>
                  <a:outerShdw blurRad="38100" dist="38100" dir="2700000" algn="tl">
                    <a:srgbClr val="000000">
                      <a:alpha val="43137"/>
                    </a:srgbClr>
                  </a:outerShdw>
                </a:effectLst>
              </a:rPr>
              <a:t>Regis Kopper, Ph.D. – Principal Investigator</a:t>
            </a:r>
          </a:p>
          <a:p>
            <a:r>
              <a:rPr lang="pt-BR" dirty="0">
                <a:effectLst>
                  <a:outerShdw blurRad="38100" dist="38100" dir="2700000" algn="tl">
                    <a:srgbClr val="000000">
                      <a:alpha val="43137"/>
                    </a:srgbClr>
                  </a:outerShdw>
                </a:effectLst>
              </a:rPr>
              <a:t>Jerônimo G. Grandi, Ph.D. – Postdoctoral Associate</a:t>
            </a:r>
          </a:p>
          <a:p>
            <a:r>
              <a:rPr lang="pt-BR" dirty="0">
                <a:effectLst>
                  <a:outerShdw blurRad="38100" dist="38100" dir="2700000" algn="tl">
                    <a:srgbClr val="000000">
                      <a:alpha val="43137"/>
                    </a:srgbClr>
                  </a:outerShdw>
                </a:effectLst>
              </a:rPr>
              <a:t>Mark Ogren – IT Analyst, Research Volunteer</a:t>
            </a:r>
            <a:br>
              <a:rPr lang="pt-BR" dirty="0">
                <a:effectLst>
                  <a:outerShdw blurRad="38100" dist="38100" dir="2700000" algn="tl">
                    <a:srgbClr val="000000">
                      <a:alpha val="43137"/>
                    </a:srgbClr>
                  </a:outerShdw>
                </a:effectLst>
              </a:rPr>
            </a:br>
            <a:endParaRPr lang="pt-BR" dirty="0">
              <a:effectLst>
                <a:outerShdw blurRad="38100" dist="38100" dir="2700000" algn="tl">
                  <a:srgbClr val="000000">
                    <a:alpha val="43137"/>
                  </a:srgbClr>
                </a:outerShdw>
              </a:effectLst>
            </a:endParaRPr>
          </a:p>
        </p:txBody>
      </p:sp>
      <p:sp>
        <p:nvSpPr>
          <p:cNvPr id="5" name="Subtítulo 2">
            <a:extLst>
              <a:ext uri="{FF2B5EF4-FFF2-40B4-BE49-F238E27FC236}">
                <a16:creationId xmlns:a16="http://schemas.microsoft.com/office/drawing/2014/main" id="{9FF4B538-C17B-438C-9FCD-A74656737737}"/>
              </a:ext>
            </a:extLst>
          </p:cNvPr>
          <p:cNvSpPr txBox="1">
            <a:spLocks/>
          </p:cNvSpPr>
          <p:nvPr/>
        </p:nvSpPr>
        <p:spPr>
          <a:xfrm>
            <a:off x="632459" y="531142"/>
            <a:ext cx="10927080" cy="4308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90000"/>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tx1"/>
                </a:solidFill>
              </a:rPr>
              <a:t>DiVE</a:t>
            </a:r>
            <a:r>
              <a:rPr lang="en-US" dirty="0">
                <a:solidFill>
                  <a:schemeClr val="tx1"/>
                </a:solidFill>
              </a:rPr>
              <a:t> Lab- </a:t>
            </a:r>
            <a:r>
              <a:rPr lang="pt-BR" dirty="0">
                <a:solidFill>
                  <a:schemeClr val="tx1"/>
                </a:solidFill>
              </a:rPr>
              <a:t>Duke University </a:t>
            </a:r>
          </a:p>
        </p:txBody>
      </p:sp>
    </p:spTree>
    <p:extLst>
      <p:ext uri="{BB962C8B-B14F-4D97-AF65-F5344CB8AC3E}">
        <p14:creationId xmlns:p14="http://schemas.microsoft.com/office/powerpoint/2010/main" val="73643855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10</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64"/>
          <a:stretch/>
        </p:blipFill>
        <p:spPr>
          <a:xfrm>
            <a:off x="633046" y="2048981"/>
            <a:ext cx="11063235" cy="2914905"/>
          </a:xfrm>
          <a:prstGeom prst="rect">
            <a:avLst/>
          </a:prstGeom>
        </p:spPr>
      </p:pic>
      <p:sp>
        <p:nvSpPr>
          <p:cNvPr id="32" name="Retângulo 6">
            <a:extLst>
              <a:ext uri="{FF2B5EF4-FFF2-40B4-BE49-F238E27FC236}">
                <a16:creationId xmlns:a16="http://schemas.microsoft.com/office/drawing/2014/main" id="{D38F7E6E-D07C-4558-A1FD-DB0390D351E3}"/>
              </a:ext>
            </a:extLst>
          </p:cNvPr>
          <p:cNvSpPr/>
          <p:nvPr/>
        </p:nvSpPr>
        <p:spPr>
          <a:xfrm>
            <a:off x="3633857" y="1833496"/>
            <a:ext cx="7620297" cy="1262129"/>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33" name="Retângulo 6">
            <a:extLst>
              <a:ext uri="{FF2B5EF4-FFF2-40B4-BE49-F238E27FC236}">
                <a16:creationId xmlns:a16="http://schemas.microsoft.com/office/drawing/2014/main" id="{969B897F-AA49-43E3-A033-E0AB060DFCE6}"/>
              </a:ext>
            </a:extLst>
          </p:cNvPr>
          <p:cNvSpPr/>
          <p:nvPr/>
        </p:nvSpPr>
        <p:spPr>
          <a:xfrm>
            <a:off x="3633856" y="3326921"/>
            <a:ext cx="7925098" cy="1921354"/>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7" name="Content Placeholder 5">
            <a:extLst>
              <a:ext uri="{FF2B5EF4-FFF2-40B4-BE49-F238E27FC236}">
                <a16:creationId xmlns:a16="http://schemas.microsoft.com/office/drawing/2014/main" id="{B1A5EE2C-A34E-4C74-85FC-D1C47D771BD3}"/>
              </a:ext>
            </a:extLst>
          </p:cNvPr>
          <p:cNvSpPr>
            <a:spLocks noGrp="1"/>
          </p:cNvSpPr>
          <p:nvPr>
            <p:ph idx="1"/>
          </p:nvPr>
        </p:nvSpPr>
        <p:spPr>
          <a:xfrm>
            <a:off x="2078892" y="5272738"/>
            <a:ext cx="8171542" cy="948366"/>
          </a:xfrm>
        </p:spPr>
        <p:txBody>
          <a:bodyPr>
            <a:normAutofit/>
          </a:bodyPr>
          <a:lstStyle/>
          <a:p>
            <a:pPr marL="0" indent="0" algn="ctr">
              <a:buNone/>
            </a:pPr>
            <a:r>
              <a:rPr lang="en-US" sz="2000" dirty="0"/>
              <a:t>Close </a:t>
            </a:r>
            <a:r>
              <a:rPr lang="en-US" sz="2000" b="1" dirty="0"/>
              <a:t>observation</a:t>
            </a:r>
            <a:r>
              <a:rPr lang="en-US" sz="2000" dirty="0"/>
              <a:t> and </a:t>
            </a:r>
            <a:r>
              <a:rPr lang="en-US" sz="2000" b="1" dirty="0"/>
              <a:t>documentation</a:t>
            </a:r>
            <a:r>
              <a:rPr lang="en-US" sz="2000" dirty="0"/>
              <a:t> of the culture at each of the PSOs</a:t>
            </a:r>
          </a:p>
          <a:p>
            <a:pPr marL="457189" lvl="1" indent="0" algn="ctr">
              <a:buNone/>
            </a:pPr>
            <a:r>
              <a:rPr lang="en-US" sz="1800" dirty="0"/>
              <a:t>Participatory Design: meetings and interviews, training observation, shadow operations</a:t>
            </a:r>
          </a:p>
          <a:p>
            <a:pPr marL="457189" lvl="1" indent="0">
              <a:buNone/>
            </a:pPr>
            <a:endParaRPr lang="en-US" dirty="0"/>
          </a:p>
        </p:txBody>
      </p:sp>
    </p:spTree>
    <p:extLst>
      <p:ext uri="{BB962C8B-B14F-4D97-AF65-F5344CB8AC3E}">
        <p14:creationId xmlns:p14="http://schemas.microsoft.com/office/powerpoint/2010/main" val="2317311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11</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491"/>
          <a:stretch/>
        </p:blipFill>
        <p:spPr>
          <a:xfrm>
            <a:off x="633046" y="2048981"/>
            <a:ext cx="11063235" cy="2904856"/>
          </a:xfrm>
          <a:prstGeom prst="rect">
            <a:avLst/>
          </a:prstGeom>
        </p:spPr>
      </p:pic>
      <p:sp>
        <p:nvSpPr>
          <p:cNvPr id="5" name="Retângulo 6">
            <a:extLst>
              <a:ext uri="{FF2B5EF4-FFF2-40B4-BE49-F238E27FC236}">
                <a16:creationId xmlns:a16="http://schemas.microsoft.com/office/drawing/2014/main" id="{CC857BA2-0FDD-4EE0-A3F5-9B2181E247E6}"/>
              </a:ext>
            </a:extLst>
          </p:cNvPr>
          <p:cNvSpPr/>
          <p:nvPr/>
        </p:nvSpPr>
        <p:spPr>
          <a:xfrm>
            <a:off x="6184480" y="1833496"/>
            <a:ext cx="5069674" cy="1262129"/>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6" name="Retângulo 6">
            <a:extLst>
              <a:ext uri="{FF2B5EF4-FFF2-40B4-BE49-F238E27FC236}">
                <a16:creationId xmlns:a16="http://schemas.microsoft.com/office/drawing/2014/main" id="{1945B314-540B-49C6-BC92-AE52E80AA039}"/>
              </a:ext>
            </a:extLst>
          </p:cNvPr>
          <p:cNvSpPr/>
          <p:nvPr/>
        </p:nvSpPr>
        <p:spPr>
          <a:xfrm>
            <a:off x="6286500" y="3326921"/>
            <a:ext cx="5272454" cy="1921354"/>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7" name="Content Placeholder 5">
            <a:extLst>
              <a:ext uri="{FF2B5EF4-FFF2-40B4-BE49-F238E27FC236}">
                <a16:creationId xmlns:a16="http://schemas.microsoft.com/office/drawing/2014/main" id="{B44E6AAB-CAF6-45CD-9211-AA016D4E48CD}"/>
              </a:ext>
            </a:extLst>
          </p:cNvPr>
          <p:cNvSpPr>
            <a:spLocks noGrp="1"/>
          </p:cNvSpPr>
          <p:nvPr>
            <p:ph idx="1"/>
          </p:nvPr>
        </p:nvSpPr>
        <p:spPr>
          <a:xfrm>
            <a:off x="2276789" y="5293460"/>
            <a:ext cx="7638422" cy="948366"/>
          </a:xfrm>
        </p:spPr>
        <p:txBody>
          <a:bodyPr>
            <a:normAutofit fontScale="92500" lnSpcReduction="10000"/>
          </a:bodyPr>
          <a:lstStyle/>
          <a:p>
            <a:pPr marL="0" indent="0" algn="ctr">
              <a:buNone/>
            </a:pPr>
            <a:r>
              <a:rPr lang="en-US" sz="2200" b="1" dirty="0"/>
              <a:t>Travel</a:t>
            </a:r>
            <a:r>
              <a:rPr lang="en-US" sz="2200" dirty="0"/>
              <a:t>, </a:t>
            </a:r>
            <a:r>
              <a:rPr lang="en-US" sz="2200" b="1" dirty="0"/>
              <a:t>selection and manipulation</a:t>
            </a:r>
            <a:r>
              <a:rPr lang="en-US" sz="2200" dirty="0"/>
              <a:t> tasks in VEs in the context of identified critical elements for each public safety disciplines</a:t>
            </a:r>
          </a:p>
          <a:p>
            <a:pPr marL="0" indent="0" algn="ctr">
              <a:buNone/>
            </a:pPr>
            <a:r>
              <a:rPr lang="en-US" sz="1800" dirty="0"/>
              <a:t>The main goal of this phase is to establish what techniques are most efficient</a:t>
            </a:r>
          </a:p>
          <a:p>
            <a:pPr marL="457189" lvl="1" indent="0" algn="ctr">
              <a:buNone/>
            </a:pPr>
            <a:endParaRPr lang="en-US" dirty="0"/>
          </a:p>
        </p:txBody>
      </p:sp>
    </p:spTree>
    <p:extLst>
      <p:ext uri="{BB962C8B-B14F-4D97-AF65-F5344CB8AC3E}">
        <p14:creationId xmlns:p14="http://schemas.microsoft.com/office/powerpoint/2010/main" val="57304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12</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64"/>
          <a:stretch/>
        </p:blipFill>
        <p:spPr>
          <a:xfrm>
            <a:off x="633046" y="2048981"/>
            <a:ext cx="11063235" cy="2914905"/>
          </a:xfrm>
          <a:prstGeom prst="rect">
            <a:avLst/>
          </a:prstGeom>
        </p:spPr>
      </p:pic>
      <p:sp>
        <p:nvSpPr>
          <p:cNvPr id="5" name="Retângulo 6">
            <a:extLst>
              <a:ext uri="{FF2B5EF4-FFF2-40B4-BE49-F238E27FC236}">
                <a16:creationId xmlns:a16="http://schemas.microsoft.com/office/drawing/2014/main" id="{2783D1FD-7ED2-43E2-ADB6-BE1911DD6455}"/>
              </a:ext>
            </a:extLst>
          </p:cNvPr>
          <p:cNvSpPr/>
          <p:nvPr/>
        </p:nvSpPr>
        <p:spPr>
          <a:xfrm>
            <a:off x="8791574" y="1833496"/>
            <a:ext cx="2462579" cy="1262129"/>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6" name="Retângulo 6">
            <a:extLst>
              <a:ext uri="{FF2B5EF4-FFF2-40B4-BE49-F238E27FC236}">
                <a16:creationId xmlns:a16="http://schemas.microsoft.com/office/drawing/2014/main" id="{D9066790-B4D0-4B36-A786-366971D1D8CF}"/>
              </a:ext>
            </a:extLst>
          </p:cNvPr>
          <p:cNvSpPr/>
          <p:nvPr/>
        </p:nvSpPr>
        <p:spPr>
          <a:xfrm>
            <a:off x="8631354" y="3326921"/>
            <a:ext cx="2927600" cy="1921354"/>
          </a:xfrm>
          <a:prstGeom prst="rect">
            <a:avLst/>
          </a:prstGeom>
          <a:solidFill>
            <a:schemeClr val="bg1">
              <a:alpha val="81961"/>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7" name="Content Placeholder 5">
            <a:extLst>
              <a:ext uri="{FF2B5EF4-FFF2-40B4-BE49-F238E27FC236}">
                <a16:creationId xmlns:a16="http://schemas.microsoft.com/office/drawing/2014/main" id="{5ED789FA-447B-4B07-80BD-6C2C1D7E7D7A}"/>
              </a:ext>
            </a:extLst>
          </p:cNvPr>
          <p:cNvSpPr>
            <a:spLocks noGrp="1"/>
          </p:cNvSpPr>
          <p:nvPr>
            <p:ph idx="1"/>
          </p:nvPr>
        </p:nvSpPr>
        <p:spPr>
          <a:xfrm>
            <a:off x="2276789" y="5293460"/>
            <a:ext cx="7638422" cy="948366"/>
          </a:xfrm>
        </p:spPr>
        <p:txBody>
          <a:bodyPr>
            <a:noAutofit/>
          </a:bodyPr>
          <a:lstStyle/>
          <a:p>
            <a:pPr marL="0" indent="0" algn="ctr">
              <a:buNone/>
            </a:pPr>
            <a:r>
              <a:rPr lang="en-US" sz="2000" dirty="0"/>
              <a:t>Combine most effective interaction techniques with cognitive aids for enhanced situational awareness and wayfinding</a:t>
            </a:r>
            <a:endParaRPr lang="en-US" sz="2800" dirty="0"/>
          </a:p>
        </p:txBody>
      </p:sp>
    </p:spTree>
    <p:extLst>
      <p:ext uri="{BB962C8B-B14F-4D97-AF65-F5344CB8AC3E}">
        <p14:creationId xmlns:p14="http://schemas.microsoft.com/office/powerpoint/2010/main" val="3327901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13</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5492"/>
          <a:stretch/>
        </p:blipFill>
        <p:spPr>
          <a:xfrm>
            <a:off x="642671" y="2048981"/>
            <a:ext cx="11063235" cy="2904856"/>
          </a:xfrm>
          <a:prstGeom prst="rect">
            <a:avLst/>
          </a:prstGeom>
        </p:spPr>
      </p:pic>
      <p:sp>
        <p:nvSpPr>
          <p:cNvPr id="5" name="Content Placeholder 5">
            <a:extLst>
              <a:ext uri="{FF2B5EF4-FFF2-40B4-BE49-F238E27FC236}">
                <a16:creationId xmlns:a16="http://schemas.microsoft.com/office/drawing/2014/main" id="{28D62EA8-F805-4ACC-A4DD-ABEC510F4B4F}"/>
              </a:ext>
            </a:extLst>
          </p:cNvPr>
          <p:cNvSpPr>
            <a:spLocks noGrp="1"/>
          </p:cNvSpPr>
          <p:nvPr>
            <p:ph idx="1"/>
          </p:nvPr>
        </p:nvSpPr>
        <p:spPr>
          <a:xfrm>
            <a:off x="2276789" y="5293460"/>
            <a:ext cx="7638422" cy="948366"/>
          </a:xfrm>
        </p:spPr>
        <p:txBody>
          <a:bodyPr>
            <a:normAutofit/>
          </a:bodyPr>
          <a:lstStyle/>
          <a:p>
            <a:pPr marL="0" indent="0" algn="ctr">
              <a:buNone/>
            </a:pPr>
            <a:r>
              <a:rPr lang="en-US" sz="2000" dirty="0"/>
              <a:t>Leverage the interfaces designed in the previous phases in to simulation of a critical situation that needs a response from Fire, EMS and Law Enforcement </a:t>
            </a:r>
            <a:endParaRPr lang="en-US" sz="2800" dirty="0"/>
          </a:p>
        </p:txBody>
      </p:sp>
    </p:spTree>
    <p:extLst>
      <p:ext uri="{BB962C8B-B14F-4D97-AF65-F5344CB8AC3E}">
        <p14:creationId xmlns:p14="http://schemas.microsoft.com/office/powerpoint/2010/main" val="529354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Requirement Analysis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pPr/>
              <a:t>14</a:t>
            </a:fld>
            <a:endParaRPr lang="pt-BR"/>
          </a:p>
        </p:txBody>
      </p:sp>
      <p:grpSp>
        <p:nvGrpSpPr>
          <p:cNvPr id="8" name="Group 7">
            <a:extLst>
              <a:ext uri="{FF2B5EF4-FFF2-40B4-BE49-F238E27FC236}">
                <a16:creationId xmlns:a16="http://schemas.microsoft.com/office/drawing/2014/main" id="{CEEB0DEC-C6B9-A84C-BF84-E83E522436EC}"/>
              </a:ext>
            </a:extLst>
          </p:cNvPr>
          <p:cNvGrpSpPr/>
          <p:nvPr/>
        </p:nvGrpSpPr>
        <p:grpSpPr>
          <a:xfrm>
            <a:off x="1" y="666750"/>
            <a:ext cx="12192000" cy="3173370"/>
            <a:chOff x="1" y="666750"/>
            <a:chExt cx="12163485" cy="3048000"/>
          </a:xfrm>
        </p:grpSpPr>
        <p:pic>
          <p:nvPicPr>
            <p:cNvPr id="9" name="Picture 8">
              <a:extLst>
                <a:ext uri="{FF2B5EF4-FFF2-40B4-BE49-F238E27FC236}">
                  <a16:creationId xmlns:a16="http://schemas.microsoft.com/office/drawing/2014/main" id="{EB64483A-6C28-2341-894B-E54C5B9275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 t="7421" r="13632" b="6095"/>
            <a:stretch/>
          </p:blipFill>
          <p:spPr>
            <a:xfrm>
              <a:off x="1" y="666750"/>
              <a:ext cx="4064000" cy="3048000"/>
            </a:xfrm>
            <a:prstGeom prst="rect">
              <a:avLst/>
            </a:prstGeom>
          </p:spPr>
        </p:pic>
        <p:pic>
          <p:nvPicPr>
            <p:cNvPr id="10" name="Picture 9">
              <a:extLst>
                <a:ext uri="{FF2B5EF4-FFF2-40B4-BE49-F238E27FC236}">
                  <a16:creationId xmlns:a16="http://schemas.microsoft.com/office/drawing/2014/main" id="{F29BE29F-5FA6-6141-96E1-7584A6067D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2" r="12632"/>
            <a:stretch/>
          </p:blipFill>
          <p:spPr>
            <a:xfrm>
              <a:off x="4064000" y="666750"/>
              <a:ext cx="4049743" cy="3048000"/>
            </a:xfrm>
            <a:prstGeom prst="rect">
              <a:avLst/>
            </a:prstGeom>
          </p:spPr>
        </p:pic>
        <p:pic>
          <p:nvPicPr>
            <p:cNvPr id="11" name="Picture 10">
              <a:extLst>
                <a:ext uri="{FF2B5EF4-FFF2-40B4-BE49-F238E27FC236}">
                  <a16:creationId xmlns:a16="http://schemas.microsoft.com/office/drawing/2014/main" id="{D1C4303E-0544-424D-BC0A-F98F9B1EE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82" r="12782"/>
            <a:stretch/>
          </p:blipFill>
          <p:spPr>
            <a:xfrm>
              <a:off x="8113743" y="666750"/>
              <a:ext cx="4049743" cy="3048000"/>
            </a:xfrm>
            <a:prstGeom prst="rect">
              <a:avLst/>
            </a:prstGeom>
          </p:spPr>
        </p:pic>
      </p:grpSp>
      <p:sp>
        <p:nvSpPr>
          <p:cNvPr id="12" name="Rectangle 11">
            <a:extLst>
              <a:ext uri="{FF2B5EF4-FFF2-40B4-BE49-F238E27FC236}">
                <a16:creationId xmlns:a16="http://schemas.microsoft.com/office/drawing/2014/main" id="{6642BD51-5F7B-FB4C-B57B-1A6A8ED292FA}"/>
              </a:ext>
            </a:extLst>
          </p:cNvPr>
          <p:cNvSpPr/>
          <p:nvPr/>
        </p:nvSpPr>
        <p:spPr>
          <a:xfrm>
            <a:off x="1" y="615929"/>
            <a:ext cx="12192000" cy="327501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76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Requirement Analysis </a:t>
            </a:r>
            <a:br>
              <a:rPr lang="en-US" dirty="0"/>
            </a:br>
            <a:r>
              <a:rPr lang="en-US" dirty="0"/>
              <a:t>Methodology - PSOs</a:t>
            </a:r>
          </a:p>
        </p:txBody>
      </p:sp>
      <p:sp>
        <p:nvSpPr>
          <p:cNvPr id="6" name="Content Placeholder 5"/>
          <p:cNvSpPr>
            <a:spLocks noGrp="1"/>
          </p:cNvSpPr>
          <p:nvPr>
            <p:ph idx="1"/>
          </p:nvPr>
        </p:nvSpPr>
        <p:spPr/>
        <p:txBody>
          <a:bodyPr>
            <a:normAutofit/>
          </a:bodyPr>
          <a:lstStyle/>
          <a:p>
            <a:r>
              <a:rPr lang="en-US" dirty="0"/>
              <a:t>Since each public safety discipline has unique requirements and protocols, we have partnered with three PSOs: </a:t>
            </a:r>
          </a:p>
          <a:p>
            <a:endParaRPr lang="en-US" dirty="0"/>
          </a:p>
          <a:p>
            <a:pPr marL="0" indent="0">
              <a:buNone/>
            </a:pPr>
            <a:r>
              <a:rPr lang="en-US" dirty="0"/>
              <a:t> </a:t>
            </a:r>
          </a:p>
        </p:txBody>
      </p:sp>
      <p:sp>
        <p:nvSpPr>
          <p:cNvPr id="4" name="Slide Number Placeholder 3"/>
          <p:cNvSpPr>
            <a:spLocks noGrp="1"/>
          </p:cNvSpPr>
          <p:nvPr>
            <p:ph type="sldNum" sz="quarter" idx="12"/>
          </p:nvPr>
        </p:nvSpPr>
        <p:spPr/>
        <p:txBody>
          <a:bodyPr/>
          <a:lstStyle/>
          <a:p>
            <a:fld id="{909F0453-9E77-4A00-85FA-4AA24E2CF13D}" type="slidenum">
              <a:rPr lang="pt-BR" smtClean="0"/>
              <a:t>15</a:t>
            </a:fld>
            <a:endParaRPr lang="pt-BR"/>
          </a:p>
        </p:txBody>
      </p:sp>
      <p:sp>
        <p:nvSpPr>
          <p:cNvPr id="9" name="Content Placeholder 5"/>
          <p:cNvSpPr txBox="1">
            <a:spLocks/>
          </p:cNvSpPr>
          <p:nvPr/>
        </p:nvSpPr>
        <p:spPr>
          <a:xfrm>
            <a:off x="832447" y="4600087"/>
            <a:ext cx="10515600" cy="180586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Through participatory design, these PSOs helped us understand their processes and find opportunities for the design of next generation user interfaces </a:t>
            </a:r>
          </a:p>
          <a:p>
            <a:r>
              <a:rPr lang="en-US" dirty="0"/>
              <a:t>Formative feedback on initial UI prototypes. </a:t>
            </a:r>
          </a:p>
          <a:p>
            <a:endParaRPr lang="en-US" dirty="0"/>
          </a:p>
          <a:p>
            <a:pPr marL="0" indent="0">
              <a:buFont typeface="Arial" panose="020B0604020202020204" pitchFamily="34" charset="0"/>
              <a:buNone/>
            </a:pPr>
            <a:endParaRPr lang="en-US" dirty="0"/>
          </a:p>
        </p:txBody>
      </p:sp>
      <p:grpSp>
        <p:nvGrpSpPr>
          <p:cNvPr id="14" name="Group 13"/>
          <p:cNvGrpSpPr/>
          <p:nvPr/>
        </p:nvGrpSpPr>
        <p:grpSpPr>
          <a:xfrm>
            <a:off x="8144139" y="2729170"/>
            <a:ext cx="2809423" cy="2001030"/>
            <a:chOff x="8144139" y="2729170"/>
            <a:chExt cx="2809423" cy="2001030"/>
          </a:xfrm>
        </p:grpSpPr>
        <p:pic>
          <p:nvPicPr>
            <p:cNvPr id="1026" name="Picture 2" descr="Logo-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563" y="2729170"/>
              <a:ext cx="1066576" cy="126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44139" y="4053092"/>
              <a:ext cx="2809423" cy="677108"/>
            </a:xfrm>
            <a:prstGeom prst="rect">
              <a:avLst/>
            </a:prstGeom>
            <a:noFill/>
          </p:spPr>
          <p:txBody>
            <a:bodyPr wrap="none" rtlCol="0">
              <a:spAutoFit/>
            </a:bodyPr>
            <a:lstStyle/>
            <a:p>
              <a:r>
                <a:rPr lang="en-US" sz="2000" dirty="0">
                  <a:solidFill>
                    <a:srgbClr val="C00000"/>
                  </a:solidFill>
                </a:rPr>
                <a:t>Durham Fire Department</a:t>
              </a:r>
            </a:p>
            <a:p>
              <a:endParaRPr lang="en-US" dirty="0"/>
            </a:p>
          </p:txBody>
        </p:sp>
      </p:grpSp>
      <p:grpSp>
        <p:nvGrpSpPr>
          <p:cNvPr id="7" name="Group 6"/>
          <p:cNvGrpSpPr/>
          <p:nvPr/>
        </p:nvGrpSpPr>
        <p:grpSpPr>
          <a:xfrm>
            <a:off x="4183038" y="2733641"/>
            <a:ext cx="3566617" cy="2039949"/>
            <a:chOff x="4183038" y="2733641"/>
            <a:chExt cx="3566617" cy="2039949"/>
          </a:xfrm>
        </p:grpSpPr>
        <p:pic>
          <p:nvPicPr>
            <p:cNvPr id="1028" name="Picture 4" descr="HPD 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473" y="2733641"/>
              <a:ext cx="1069749" cy="12676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83038" y="4065704"/>
              <a:ext cx="3566617" cy="707886"/>
            </a:xfrm>
            <a:prstGeom prst="rect">
              <a:avLst/>
            </a:prstGeom>
            <a:noFill/>
          </p:spPr>
          <p:txBody>
            <a:bodyPr wrap="none" rtlCol="0">
              <a:spAutoFit/>
            </a:bodyPr>
            <a:lstStyle/>
            <a:p>
              <a:r>
                <a:rPr lang="en-US" sz="2000" dirty="0">
                  <a:solidFill>
                    <a:srgbClr val="C00000"/>
                  </a:solidFill>
                </a:rPr>
                <a:t>Hillsborough Police Department </a:t>
              </a:r>
            </a:p>
            <a:p>
              <a:endParaRPr lang="en-US" sz="2000" dirty="0"/>
            </a:p>
          </p:txBody>
        </p:sp>
      </p:grpSp>
      <p:grpSp>
        <p:nvGrpSpPr>
          <p:cNvPr id="15" name="Group 14">
            <a:extLst>
              <a:ext uri="{FF2B5EF4-FFF2-40B4-BE49-F238E27FC236}">
                <a16:creationId xmlns:a16="http://schemas.microsoft.com/office/drawing/2014/main" id="{DC803098-4E30-1840-878C-6F4D0B2132B1}"/>
              </a:ext>
            </a:extLst>
          </p:cNvPr>
          <p:cNvGrpSpPr/>
          <p:nvPr/>
        </p:nvGrpSpPr>
        <p:grpSpPr>
          <a:xfrm>
            <a:off x="1642791" y="2691206"/>
            <a:ext cx="2140009" cy="1773946"/>
            <a:chOff x="1642791" y="2691206"/>
            <a:chExt cx="2140009" cy="1773946"/>
          </a:xfrm>
        </p:grpSpPr>
        <p:sp>
          <p:nvSpPr>
            <p:cNvPr id="11" name="TextBox 10"/>
            <p:cNvSpPr txBox="1"/>
            <p:nvPr/>
          </p:nvSpPr>
          <p:spPr>
            <a:xfrm>
              <a:off x="1642791" y="4065042"/>
              <a:ext cx="2140009" cy="400110"/>
            </a:xfrm>
            <a:prstGeom prst="rect">
              <a:avLst/>
            </a:prstGeom>
            <a:noFill/>
          </p:spPr>
          <p:txBody>
            <a:bodyPr wrap="none" rtlCol="0">
              <a:spAutoFit/>
            </a:bodyPr>
            <a:lstStyle/>
            <a:p>
              <a:r>
                <a:rPr lang="en-US" sz="2000" dirty="0">
                  <a:solidFill>
                    <a:srgbClr val="C00000"/>
                  </a:solidFill>
                </a:rPr>
                <a:t>Wake County EMS</a:t>
              </a:r>
            </a:p>
          </p:txBody>
        </p:sp>
        <p:pic>
          <p:nvPicPr>
            <p:cNvPr id="17" name="Picture 16">
              <a:extLst>
                <a:ext uri="{FF2B5EF4-FFF2-40B4-BE49-F238E27FC236}">
                  <a16:creationId xmlns:a16="http://schemas.microsoft.com/office/drawing/2014/main" id="{27F87CCA-1256-5644-BAE5-3DEFEFC5D2CE}"/>
                </a:ext>
              </a:extLst>
            </p:cNvPr>
            <p:cNvPicPr>
              <a:picLocks noChangeAspect="1"/>
            </p:cNvPicPr>
            <p:nvPr/>
          </p:nvPicPr>
          <p:blipFill>
            <a:blip r:embed="rId4"/>
            <a:stretch>
              <a:fillRect/>
            </a:stretch>
          </p:blipFill>
          <p:spPr>
            <a:xfrm>
              <a:off x="2262120" y="2691206"/>
              <a:ext cx="847068" cy="1341984"/>
            </a:xfrm>
            <a:prstGeom prst="rect">
              <a:avLst/>
            </a:prstGeom>
          </p:spPr>
        </p:pic>
      </p:grpSp>
    </p:spTree>
    <p:extLst>
      <p:ext uri="{BB962C8B-B14F-4D97-AF65-F5344CB8AC3E}">
        <p14:creationId xmlns:p14="http://schemas.microsoft.com/office/powerpoint/2010/main" val="3434432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09F0453-9E77-4A00-85FA-4AA24E2CF13D}" type="slidenum">
              <a:rPr lang="pt-BR" smtClean="0"/>
              <a:t>16</a:t>
            </a:fld>
            <a:endParaRPr lang="pt-BR"/>
          </a:p>
        </p:txBody>
      </p:sp>
      <p:sp>
        <p:nvSpPr>
          <p:cNvPr id="7" name="Title 4"/>
          <p:cNvSpPr>
            <a:spLocks noGrp="1"/>
          </p:cNvSpPr>
          <p:nvPr>
            <p:ph type="title"/>
          </p:nvPr>
        </p:nvSpPr>
        <p:spPr>
          <a:xfrm>
            <a:off x="838200" y="365127"/>
            <a:ext cx="10515600" cy="1325563"/>
          </a:xfrm>
        </p:spPr>
        <p:txBody>
          <a:bodyPr/>
          <a:lstStyle/>
          <a:p>
            <a:r>
              <a:rPr lang="en-US" sz="2800" dirty="0"/>
              <a:t>Requirement Analysis </a:t>
            </a:r>
            <a:br>
              <a:rPr lang="en-US" dirty="0"/>
            </a:br>
            <a:r>
              <a:rPr lang="en-US" dirty="0"/>
              <a:t>Methodology - Phases</a:t>
            </a: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Meetings</a:t>
            </a:r>
          </a:p>
        </p:txBody>
      </p:sp>
      <p:sp>
        <p:nvSpPr>
          <p:cNvPr id="10" name="Rectangle 9"/>
          <p:cNvSpPr/>
          <p:nvPr/>
        </p:nvSpPr>
        <p:spPr>
          <a:xfrm>
            <a:off x="1362332" y="3241474"/>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Interviews</a:t>
            </a:r>
          </a:p>
        </p:txBody>
      </p:sp>
      <p:sp>
        <p:nvSpPr>
          <p:cNvPr id="11" name="Rectangle 10"/>
          <p:cNvSpPr/>
          <p:nvPr/>
        </p:nvSpPr>
        <p:spPr>
          <a:xfrm>
            <a:off x="1362332" y="4145623"/>
            <a:ext cx="3754394" cy="9041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Training observation</a:t>
            </a:r>
          </a:p>
        </p:txBody>
      </p:sp>
      <p:sp>
        <p:nvSpPr>
          <p:cNvPr id="12" name="Rectangle 11"/>
          <p:cNvSpPr/>
          <p:nvPr/>
        </p:nvSpPr>
        <p:spPr>
          <a:xfrm>
            <a:off x="1362332" y="5052168"/>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Ride-</a:t>
            </a:r>
            <a:r>
              <a:rPr lang="en-US" dirty="0" err="1"/>
              <a:t>alongs</a:t>
            </a:r>
            <a:endParaRPr lang="en-US" dirty="0"/>
          </a:p>
        </p:txBody>
      </p:sp>
      <p:grpSp>
        <p:nvGrpSpPr>
          <p:cNvPr id="5" name="Group 4">
            <a:extLst>
              <a:ext uri="{FF2B5EF4-FFF2-40B4-BE49-F238E27FC236}">
                <a16:creationId xmlns:a16="http://schemas.microsoft.com/office/drawing/2014/main" id="{E38EE4DF-D544-471C-B353-E075987BB1A6}"/>
              </a:ext>
            </a:extLst>
          </p:cNvPr>
          <p:cNvGrpSpPr/>
          <p:nvPr/>
        </p:nvGrpSpPr>
        <p:grpSpPr>
          <a:xfrm>
            <a:off x="6280321" y="1690690"/>
            <a:ext cx="4917989" cy="4421786"/>
            <a:chOff x="6280321" y="1690690"/>
            <a:chExt cx="4917989" cy="4421786"/>
          </a:xfrm>
        </p:grpSpPr>
        <p:sp>
          <p:nvSpPr>
            <p:cNvPr id="28" name="Rectangle 27"/>
            <p:cNvSpPr/>
            <p:nvPr/>
          </p:nvSpPr>
          <p:spPr>
            <a:xfrm>
              <a:off x="6280321"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grpSp>
          <p:nvGrpSpPr>
            <p:cNvPr id="2" name="Group 1">
              <a:extLst>
                <a:ext uri="{FF2B5EF4-FFF2-40B4-BE49-F238E27FC236}">
                  <a16:creationId xmlns:a16="http://schemas.microsoft.com/office/drawing/2014/main" id="{9D03DE2E-42EC-4F0D-8336-F5D422F3E4AF}"/>
                </a:ext>
              </a:extLst>
            </p:cNvPr>
            <p:cNvGrpSpPr/>
            <p:nvPr/>
          </p:nvGrpSpPr>
          <p:grpSpPr>
            <a:xfrm>
              <a:off x="6862118" y="2343254"/>
              <a:ext cx="3754394" cy="3622588"/>
              <a:chOff x="6862118" y="2343254"/>
              <a:chExt cx="3754394" cy="3622588"/>
            </a:xfrm>
          </p:grpSpPr>
          <p:sp>
            <p:nvSpPr>
              <p:cNvPr id="29" name="Rectangle 28"/>
              <p:cNvSpPr/>
              <p:nvPr/>
            </p:nvSpPr>
            <p:spPr>
              <a:xfrm>
                <a:off x="6862118" y="2343254"/>
                <a:ext cx="3754394" cy="7352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Data analysis</a:t>
                </a:r>
              </a:p>
            </p:txBody>
          </p:sp>
          <p:sp>
            <p:nvSpPr>
              <p:cNvPr id="30" name="Rectangle 29"/>
              <p:cNvSpPr/>
              <p:nvPr/>
            </p:nvSpPr>
            <p:spPr>
              <a:xfrm>
                <a:off x="6862118" y="3072199"/>
                <a:ext cx="3754394" cy="7382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Research team brainstorming</a:t>
                </a:r>
              </a:p>
            </p:txBody>
          </p:sp>
          <p:sp>
            <p:nvSpPr>
              <p:cNvPr id="31" name="Rectangle 30"/>
              <p:cNvSpPr/>
              <p:nvPr/>
            </p:nvSpPr>
            <p:spPr>
              <a:xfrm>
                <a:off x="6862118" y="3811009"/>
                <a:ext cx="3754394" cy="73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User interface designs</a:t>
                </a:r>
              </a:p>
            </p:txBody>
          </p:sp>
          <p:sp>
            <p:nvSpPr>
              <p:cNvPr id="32" name="Rectangle 31"/>
              <p:cNvSpPr/>
              <p:nvPr/>
            </p:nvSpPr>
            <p:spPr>
              <a:xfrm>
                <a:off x="6862118"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33" name="Rectangle 32"/>
              <p:cNvSpPr/>
              <p:nvPr/>
            </p:nvSpPr>
            <p:spPr>
              <a:xfrm>
                <a:off x="6862118"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grpSp>
      </p:grpSp>
    </p:spTree>
    <p:extLst>
      <p:ext uri="{BB962C8B-B14F-4D97-AF65-F5344CB8AC3E}">
        <p14:creationId xmlns:p14="http://schemas.microsoft.com/office/powerpoint/2010/main" val="26153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125E-6 1.11022E-16 L 0.52174 1.11022E-16 " pathEditMode="relative" rAng="0" ptsTypes="AA">
                                      <p:cBhvr>
                                        <p:cTn id="6" dur="1000" fill="hold"/>
                                        <p:tgtEl>
                                          <p:spTgt spid="5"/>
                                        </p:tgtEl>
                                        <p:attrNameLst>
                                          <p:attrName>ppt_x</p:attrName>
                                          <p:attrName>ppt_y</p:attrName>
                                        </p:attrNameLst>
                                      </p:cBhvr>
                                      <p:rCtr x="260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13" name="Content Placeholder 12"/>
          <p:cNvSpPr>
            <a:spLocks noGrp="1"/>
          </p:cNvSpPr>
          <p:nvPr>
            <p:ph sz="half" idx="2"/>
          </p:nvPr>
        </p:nvSpPr>
        <p:spPr>
          <a:xfrm>
            <a:off x="6172200" y="2343253"/>
            <a:ext cx="5181600" cy="3833709"/>
          </a:xfrm>
        </p:spPr>
        <p:txBody>
          <a:bodyPr>
            <a:normAutofit/>
          </a:bodyPr>
          <a:lstStyle/>
          <a:p>
            <a:pPr marL="285750" indent="-285750"/>
            <a:r>
              <a:rPr lang="en-US" dirty="0"/>
              <a:t>Meeting with PSO Chiefs</a:t>
            </a:r>
          </a:p>
          <a:p>
            <a:pPr marL="742950" lvl="1" indent="-285750"/>
            <a:r>
              <a:rPr lang="en-US" dirty="0"/>
              <a:t>Project presentation</a:t>
            </a:r>
          </a:p>
          <a:p>
            <a:pPr marL="742950" lvl="1" indent="-285750"/>
            <a:r>
              <a:rPr lang="en-US" dirty="0"/>
              <a:t>Plan for interviews and training observations</a:t>
            </a:r>
          </a:p>
          <a:p>
            <a:pPr marL="742950" lvl="1" indent="-285750"/>
            <a:r>
              <a:rPr lang="en-US" dirty="0"/>
              <a:t>Assignment of core group of first responders (4-6 people)</a:t>
            </a:r>
          </a:p>
          <a:p>
            <a:pPr marL="285750" indent="-285750"/>
            <a:r>
              <a:rPr lang="en-US" dirty="0"/>
              <a:t>Meeting with the core group</a:t>
            </a:r>
          </a:p>
          <a:p>
            <a:pPr marL="742950" lvl="1" indent="-285750"/>
            <a:r>
              <a:rPr lang="en-US" dirty="0"/>
              <a:t>Project presentation</a:t>
            </a:r>
          </a:p>
          <a:p>
            <a:pPr marL="742950" lvl="1" indent="-285750"/>
            <a:r>
              <a:rPr lang="en-US" dirty="0"/>
              <a:t>Approach to accomplish the objectives</a:t>
            </a:r>
          </a:p>
          <a:p>
            <a:pPr marL="742950" lvl="1" indent="-285750"/>
            <a:r>
              <a:rPr lang="en-US" dirty="0"/>
              <a:t>First responders roles in the project</a:t>
            </a:r>
          </a:p>
          <a:p>
            <a:pPr marL="742950" lvl="1" indent="-285750"/>
            <a:r>
              <a:rPr lang="en-US" dirty="0"/>
              <a:t>Q&amp;A</a:t>
            </a:r>
          </a:p>
          <a:p>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17</a:t>
            </a:fld>
            <a:endParaRPr lang="pt-B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Meetings</a:t>
            </a:r>
          </a:p>
        </p:txBody>
      </p:sp>
      <p:sp>
        <p:nvSpPr>
          <p:cNvPr id="10" name="Rectangle 9"/>
          <p:cNvSpPr/>
          <p:nvPr/>
        </p:nvSpPr>
        <p:spPr>
          <a:xfrm>
            <a:off x="1362332" y="3241474"/>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Interviews</a:t>
            </a:r>
          </a:p>
        </p:txBody>
      </p:sp>
      <p:sp>
        <p:nvSpPr>
          <p:cNvPr id="11" name="Rectangle 10"/>
          <p:cNvSpPr/>
          <p:nvPr/>
        </p:nvSpPr>
        <p:spPr>
          <a:xfrm>
            <a:off x="1362332" y="4145623"/>
            <a:ext cx="3754394" cy="9041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Training observation</a:t>
            </a:r>
          </a:p>
        </p:txBody>
      </p:sp>
      <p:sp>
        <p:nvSpPr>
          <p:cNvPr id="12" name="Rectangle 11"/>
          <p:cNvSpPr/>
          <p:nvPr/>
        </p:nvSpPr>
        <p:spPr>
          <a:xfrm>
            <a:off x="1362332" y="5052168"/>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Ride-</a:t>
            </a:r>
            <a:r>
              <a:rPr lang="en-US" dirty="0" err="1"/>
              <a:t>alongs</a:t>
            </a:r>
            <a:endParaRPr lang="en-US" dirty="0"/>
          </a:p>
        </p:txBody>
      </p:sp>
    </p:spTree>
    <p:extLst>
      <p:ext uri="{BB962C8B-B14F-4D97-AF65-F5344CB8AC3E}">
        <p14:creationId xmlns:p14="http://schemas.microsoft.com/office/powerpoint/2010/main" val="365933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13" name="Content Placeholder 12"/>
          <p:cNvSpPr>
            <a:spLocks noGrp="1"/>
          </p:cNvSpPr>
          <p:nvPr>
            <p:ph sz="half" idx="2"/>
          </p:nvPr>
        </p:nvSpPr>
        <p:spPr>
          <a:xfrm>
            <a:off x="6172199" y="2343253"/>
            <a:ext cx="5657336" cy="3833709"/>
          </a:xfrm>
        </p:spPr>
        <p:txBody>
          <a:bodyPr>
            <a:normAutofit/>
          </a:bodyPr>
          <a:lstStyle/>
          <a:p>
            <a:pPr marL="285750" indent="-285750"/>
            <a:r>
              <a:rPr lang="en-US" dirty="0"/>
              <a:t>1-1 Interviews with first responders of the core group. </a:t>
            </a:r>
          </a:p>
          <a:p>
            <a:pPr marL="285750" indent="-285750"/>
            <a:r>
              <a:rPr lang="en-US" dirty="0"/>
              <a:t>Demographic questionnaire</a:t>
            </a:r>
          </a:p>
          <a:p>
            <a:pPr marL="285750" indent="-285750"/>
            <a:r>
              <a:rPr lang="en-US" dirty="0"/>
              <a:t>Semi-structured interviews </a:t>
            </a:r>
          </a:p>
          <a:p>
            <a:pPr marL="285750" indent="-285750"/>
            <a:r>
              <a:rPr lang="en-US" dirty="0"/>
              <a:t>Interview questions based on the “Voice of First Responders” (Dawkins et al. 2018)</a:t>
            </a:r>
          </a:p>
          <a:p>
            <a:pPr marL="742939" lvl="1" indent="-285750"/>
            <a:r>
              <a:rPr lang="en-US" dirty="0"/>
              <a:t>Emphasis on the technology that they think would be helpful in their context</a:t>
            </a:r>
          </a:p>
          <a:p>
            <a:pPr marL="285750" indent="-285750"/>
            <a:r>
              <a:rPr lang="en-US" dirty="0"/>
              <a:t>IRB protocol for interviews</a:t>
            </a:r>
          </a:p>
          <a:p>
            <a:pPr marL="0" indent="0">
              <a:buNone/>
            </a:pP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18</a:t>
            </a:fld>
            <a:endParaRPr lang="pt-B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10" name="Rectangle 9"/>
          <p:cNvSpPr/>
          <p:nvPr/>
        </p:nvSpPr>
        <p:spPr>
          <a:xfrm>
            <a:off x="1362332" y="3241474"/>
            <a:ext cx="3754394" cy="904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Interviews</a:t>
            </a:r>
          </a:p>
        </p:txBody>
      </p:sp>
      <p:sp>
        <p:nvSpPr>
          <p:cNvPr id="11" name="Rectangle 10"/>
          <p:cNvSpPr/>
          <p:nvPr/>
        </p:nvSpPr>
        <p:spPr>
          <a:xfrm>
            <a:off x="1362332" y="4145623"/>
            <a:ext cx="3754394" cy="9041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Training observation</a:t>
            </a:r>
          </a:p>
        </p:txBody>
      </p:sp>
      <p:sp>
        <p:nvSpPr>
          <p:cNvPr id="12" name="Rectangle 11"/>
          <p:cNvSpPr/>
          <p:nvPr/>
        </p:nvSpPr>
        <p:spPr>
          <a:xfrm>
            <a:off x="1362332" y="5052168"/>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Ride-</a:t>
            </a:r>
            <a:r>
              <a:rPr lang="en-US" dirty="0" err="1"/>
              <a:t>alongs</a:t>
            </a:r>
            <a:endParaRPr lang="en-US" dirty="0"/>
          </a:p>
        </p:txBody>
      </p:sp>
    </p:spTree>
    <p:extLst>
      <p:ext uri="{BB962C8B-B14F-4D97-AF65-F5344CB8AC3E}">
        <p14:creationId xmlns:p14="http://schemas.microsoft.com/office/powerpoint/2010/main" val="2171529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dirty="0"/>
              <a:t>Requirement Analysis </a:t>
            </a:r>
            <a:br>
              <a:rPr lang="en-US" dirty="0"/>
            </a:br>
            <a:r>
              <a:rPr lang="en-US" dirty="0"/>
              <a:t>Methodology - Phases</a:t>
            </a:r>
          </a:p>
        </p:txBody>
      </p:sp>
      <p:sp>
        <p:nvSpPr>
          <p:cNvPr id="4" name="Slide Number Placeholder 3"/>
          <p:cNvSpPr>
            <a:spLocks noGrp="1"/>
          </p:cNvSpPr>
          <p:nvPr>
            <p:ph type="sldNum" sz="quarter" idx="12"/>
          </p:nvPr>
        </p:nvSpPr>
        <p:spPr/>
        <p:txBody>
          <a:bodyPr/>
          <a:lstStyle/>
          <a:p>
            <a:fld id="{909F0453-9E77-4A00-85FA-4AA24E2CF13D}" type="slidenum">
              <a:rPr lang="pt-BR" smtClean="0"/>
              <a:t>19</a:t>
            </a:fld>
            <a:endParaRPr lang="pt-B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10" name="Rectangle 9"/>
          <p:cNvSpPr/>
          <p:nvPr/>
        </p:nvSpPr>
        <p:spPr>
          <a:xfrm>
            <a:off x="1362332" y="3250999"/>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Interviews</a:t>
            </a:r>
          </a:p>
        </p:txBody>
      </p:sp>
      <p:sp>
        <p:nvSpPr>
          <p:cNvPr id="11" name="Rectangle 10"/>
          <p:cNvSpPr/>
          <p:nvPr/>
        </p:nvSpPr>
        <p:spPr>
          <a:xfrm>
            <a:off x="1362332" y="4145623"/>
            <a:ext cx="3754394" cy="90415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Training observation</a:t>
            </a:r>
          </a:p>
        </p:txBody>
      </p:sp>
      <p:sp>
        <p:nvSpPr>
          <p:cNvPr id="12" name="Rectangle 11"/>
          <p:cNvSpPr/>
          <p:nvPr/>
        </p:nvSpPr>
        <p:spPr>
          <a:xfrm>
            <a:off x="1362332" y="5052168"/>
            <a:ext cx="3754394" cy="90414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Ride-</a:t>
            </a:r>
            <a:r>
              <a:rPr lang="en-US" dirty="0" err="1"/>
              <a:t>alongs</a:t>
            </a:r>
            <a:endParaRPr lang="en-US" dirty="0"/>
          </a:p>
        </p:txBody>
      </p:sp>
      <p:pic>
        <p:nvPicPr>
          <p:cNvPr id="14" name="Picture 13">
            <a:extLst>
              <a:ext uri="{FF2B5EF4-FFF2-40B4-BE49-F238E27FC236}">
                <a16:creationId xmlns:a16="http://schemas.microsoft.com/office/drawing/2014/main" id="{CF493D9D-1602-4640-8BC9-B117100A6F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87" y="971743"/>
            <a:ext cx="2122872" cy="1592154"/>
          </a:xfrm>
          <a:prstGeom prst="rect">
            <a:avLst/>
          </a:prstGeom>
        </p:spPr>
      </p:pic>
      <p:pic>
        <p:nvPicPr>
          <p:cNvPr id="15" name="Picture 14">
            <a:extLst>
              <a:ext uri="{FF2B5EF4-FFF2-40B4-BE49-F238E27FC236}">
                <a16:creationId xmlns:a16="http://schemas.microsoft.com/office/drawing/2014/main" id="{BCC01DCA-9E4B-4A21-AD11-AC1E06A2D8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2" r="12632"/>
          <a:stretch/>
        </p:blipFill>
        <p:spPr>
          <a:xfrm>
            <a:off x="6068248" y="2665555"/>
            <a:ext cx="2118611" cy="1594552"/>
          </a:xfrm>
          <a:prstGeom prst="rect">
            <a:avLst/>
          </a:prstGeom>
        </p:spPr>
      </p:pic>
      <p:pic>
        <p:nvPicPr>
          <p:cNvPr id="16" name="Picture 15">
            <a:extLst>
              <a:ext uri="{FF2B5EF4-FFF2-40B4-BE49-F238E27FC236}">
                <a16:creationId xmlns:a16="http://schemas.microsoft.com/office/drawing/2014/main" id="{CD05FFDF-9DAD-4CD6-A6F6-4A07A640EE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82" r="12782"/>
          <a:stretch/>
        </p:blipFill>
        <p:spPr>
          <a:xfrm>
            <a:off x="6063987" y="4361765"/>
            <a:ext cx="2118611" cy="1594552"/>
          </a:xfrm>
          <a:prstGeom prst="rect">
            <a:avLst/>
          </a:prstGeom>
        </p:spPr>
      </p:pic>
      <p:sp>
        <p:nvSpPr>
          <p:cNvPr id="5" name="TextBox 4">
            <a:extLst>
              <a:ext uri="{FF2B5EF4-FFF2-40B4-BE49-F238E27FC236}">
                <a16:creationId xmlns:a16="http://schemas.microsoft.com/office/drawing/2014/main" id="{DBA658D8-DA94-4BFF-9CD7-71EF59518CCE}"/>
              </a:ext>
            </a:extLst>
          </p:cNvPr>
          <p:cNvSpPr txBox="1"/>
          <p:nvPr/>
        </p:nvSpPr>
        <p:spPr>
          <a:xfrm>
            <a:off x="8445728" y="1306155"/>
            <a:ext cx="3085869" cy="923330"/>
          </a:xfrm>
          <a:prstGeom prst="rect">
            <a:avLst/>
          </a:prstGeom>
          <a:noFill/>
        </p:spPr>
        <p:txBody>
          <a:bodyPr wrap="square" rtlCol="0">
            <a:spAutoFit/>
          </a:bodyPr>
          <a:lstStyle/>
          <a:p>
            <a:r>
              <a:rPr lang="en-US" b="1" dirty="0">
                <a:latin typeface="Segoe UI Light" panose="020B0502040204020203" pitchFamily="34" charset="0"/>
                <a:cs typeface="Segoe UI Light" panose="020B0502040204020203" pitchFamily="34" charset="0"/>
              </a:rPr>
              <a:t>Firefighters</a:t>
            </a:r>
          </a:p>
          <a:p>
            <a:r>
              <a:rPr lang="en-US" dirty="0">
                <a:latin typeface="Segoe UI Light" panose="020B0502040204020203" pitchFamily="34" charset="0"/>
                <a:cs typeface="Segoe UI Light" panose="020B0502040204020203" pitchFamily="34" charset="0"/>
              </a:rPr>
              <a:t>Search and Rescue training in a burning building</a:t>
            </a:r>
          </a:p>
        </p:txBody>
      </p:sp>
      <p:sp>
        <p:nvSpPr>
          <p:cNvPr id="17" name="TextBox 16">
            <a:extLst>
              <a:ext uri="{FF2B5EF4-FFF2-40B4-BE49-F238E27FC236}">
                <a16:creationId xmlns:a16="http://schemas.microsoft.com/office/drawing/2014/main" id="{048478A3-3F14-4E2B-8AF3-F5AC010273EF}"/>
              </a:ext>
            </a:extLst>
          </p:cNvPr>
          <p:cNvSpPr txBox="1"/>
          <p:nvPr/>
        </p:nvSpPr>
        <p:spPr>
          <a:xfrm>
            <a:off x="8445729" y="3105834"/>
            <a:ext cx="3085869" cy="646331"/>
          </a:xfrm>
          <a:prstGeom prst="rect">
            <a:avLst/>
          </a:prstGeom>
          <a:noFill/>
        </p:spPr>
        <p:txBody>
          <a:bodyPr wrap="square" rtlCol="0">
            <a:spAutoFit/>
          </a:bodyPr>
          <a:lstStyle/>
          <a:p>
            <a:r>
              <a:rPr lang="en-US" b="1" dirty="0">
                <a:latin typeface="Segoe UI Light" panose="020B0502040204020203" pitchFamily="34" charset="0"/>
                <a:cs typeface="Segoe UI Light" panose="020B0502040204020203" pitchFamily="34" charset="0"/>
              </a:rPr>
              <a:t>EMS</a:t>
            </a:r>
          </a:p>
          <a:p>
            <a:r>
              <a:rPr lang="en-US" dirty="0">
                <a:latin typeface="Segoe UI Light" panose="020B0502040204020203" pitchFamily="34" charset="0"/>
                <a:cs typeface="Segoe UI Light" panose="020B0502040204020203" pitchFamily="34" charset="0"/>
              </a:rPr>
              <a:t>Gunshot wound trauma</a:t>
            </a:r>
          </a:p>
        </p:txBody>
      </p:sp>
      <p:sp>
        <p:nvSpPr>
          <p:cNvPr id="18" name="TextBox 17">
            <a:extLst>
              <a:ext uri="{FF2B5EF4-FFF2-40B4-BE49-F238E27FC236}">
                <a16:creationId xmlns:a16="http://schemas.microsoft.com/office/drawing/2014/main" id="{95859AA8-53EF-4019-A2D1-C826D4BBA323}"/>
              </a:ext>
            </a:extLst>
          </p:cNvPr>
          <p:cNvSpPr txBox="1"/>
          <p:nvPr/>
        </p:nvSpPr>
        <p:spPr>
          <a:xfrm>
            <a:off x="8445728" y="4697376"/>
            <a:ext cx="3085869" cy="923330"/>
          </a:xfrm>
          <a:prstGeom prst="rect">
            <a:avLst/>
          </a:prstGeom>
          <a:noFill/>
        </p:spPr>
        <p:txBody>
          <a:bodyPr wrap="square" rtlCol="0">
            <a:spAutoFit/>
          </a:bodyPr>
          <a:lstStyle/>
          <a:p>
            <a:r>
              <a:rPr lang="en-US" b="1" dirty="0">
                <a:latin typeface="Segoe UI Light" panose="020B0502040204020203" pitchFamily="34" charset="0"/>
                <a:cs typeface="Segoe UI Light" panose="020B0502040204020203" pitchFamily="34" charset="0"/>
              </a:rPr>
              <a:t>Law Enforcement</a:t>
            </a:r>
          </a:p>
          <a:p>
            <a:r>
              <a:rPr lang="en-US" dirty="0">
                <a:latin typeface="Segoe UI Light" panose="020B0502040204020203" pitchFamily="34" charset="0"/>
                <a:cs typeface="Segoe UI Light" panose="020B0502040204020203" pitchFamily="34" charset="0"/>
              </a:rPr>
              <a:t>Search for suspicious subjects inside a house</a:t>
            </a:r>
          </a:p>
        </p:txBody>
      </p:sp>
    </p:spTree>
    <p:extLst>
      <p:ext uri="{BB962C8B-B14F-4D97-AF65-F5344CB8AC3E}">
        <p14:creationId xmlns:p14="http://schemas.microsoft.com/office/powerpoint/2010/main" val="251544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7"/>
            <a:ext cx="10515600" cy="1325563"/>
          </a:xfrm>
        </p:spPr>
        <p:txBody>
          <a:bodyPr/>
          <a:lstStyle/>
          <a:p>
            <a:r>
              <a:rPr lang="pt-BR" dirty="0"/>
              <a:t>About us</a:t>
            </a:r>
            <a:endParaRPr lang="en-US" dirty="0"/>
          </a:p>
        </p:txBody>
      </p:sp>
      <p:pic>
        <p:nvPicPr>
          <p:cNvPr id="7" name="Espaço Reservado para Conteúdo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34685" y="1764758"/>
            <a:ext cx="1735230" cy="173523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4" name="Espaço Reservado para Número de Slide 3"/>
          <p:cNvSpPr>
            <a:spLocks noGrp="1"/>
          </p:cNvSpPr>
          <p:nvPr>
            <p:ph type="sldNum" sz="quarter" idx="12"/>
          </p:nvPr>
        </p:nvSpPr>
        <p:spPr/>
        <p:txBody>
          <a:bodyPr/>
          <a:lstStyle/>
          <a:p>
            <a:fld id="{909F0453-9E77-4A00-85FA-4AA24E2CF13D}" type="slidenum">
              <a:rPr lang="pt-BR" smtClean="0"/>
              <a:pPr/>
              <a:t>2</a:t>
            </a:fld>
            <a:endParaRPr lang="pt-BR"/>
          </a:p>
        </p:txBody>
      </p:sp>
      <p:pic>
        <p:nvPicPr>
          <p:cNvPr id="2050" name="Picture 2" descr="http://virtualreality.duke.edu/wp-content/uploads/2012/11/regis-150x150.png">
            <a:extLst>
              <a:ext uri="{FF2B5EF4-FFF2-40B4-BE49-F238E27FC236}">
                <a16:creationId xmlns:a16="http://schemas.microsoft.com/office/drawing/2014/main" id="{F2CEB238-0EAD-463C-A75E-FCCC50AB7C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471" y="1767838"/>
            <a:ext cx="1735230" cy="1735230"/>
          </a:xfrm>
          <a:prstGeom prst="ellipse">
            <a:avLst/>
          </a:prstGeom>
          <a:ln w="63500" cap="rnd">
            <a:no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Espaço Reservado para Conteúdo 5">
            <a:extLst>
              <a:ext uri="{FF2B5EF4-FFF2-40B4-BE49-F238E27FC236}">
                <a16:creationId xmlns:a16="http://schemas.microsoft.com/office/drawing/2014/main" id="{63F096EC-C229-4156-8176-8A5D57F95B92}"/>
              </a:ext>
            </a:extLst>
          </p:cNvPr>
          <p:cNvSpPr>
            <a:spLocks noGrp="1"/>
          </p:cNvSpPr>
          <p:nvPr>
            <p:ph sz="half" idx="2"/>
          </p:nvPr>
        </p:nvSpPr>
        <p:spPr>
          <a:xfrm>
            <a:off x="999010" y="4222546"/>
            <a:ext cx="2982853" cy="1731963"/>
          </a:xfrm>
          <a:ln>
            <a:noFill/>
          </a:ln>
        </p:spPr>
        <p:txBody>
          <a:bodyPr>
            <a:normAutofit/>
          </a:bodyPr>
          <a:lstStyle/>
          <a:p>
            <a:r>
              <a:rPr lang="en-US" sz="1400" dirty="0"/>
              <a:t>Project Principal Investigator</a:t>
            </a:r>
          </a:p>
          <a:p>
            <a:r>
              <a:rPr lang="en-US" sz="1400" dirty="0"/>
              <a:t>Director of the </a:t>
            </a:r>
            <a:r>
              <a:rPr lang="en-US" sz="1400" dirty="0" err="1"/>
              <a:t>DiVE</a:t>
            </a:r>
            <a:r>
              <a:rPr lang="en-US" sz="1400" dirty="0"/>
              <a:t> Lab</a:t>
            </a:r>
          </a:p>
        </p:txBody>
      </p:sp>
      <p:sp>
        <p:nvSpPr>
          <p:cNvPr id="18" name="TextBox 17">
            <a:extLst>
              <a:ext uri="{FF2B5EF4-FFF2-40B4-BE49-F238E27FC236}">
                <a16:creationId xmlns:a16="http://schemas.microsoft.com/office/drawing/2014/main" id="{BC9805FF-3C1C-4ECF-A133-18F699515B0F}"/>
              </a:ext>
            </a:extLst>
          </p:cNvPr>
          <p:cNvSpPr txBox="1"/>
          <p:nvPr/>
        </p:nvSpPr>
        <p:spPr>
          <a:xfrm>
            <a:off x="4833154" y="3590899"/>
            <a:ext cx="2340794" cy="400110"/>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Jeronimo G. Grandi</a:t>
            </a:r>
          </a:p>
        </p:txBody>
      </p:sp>
      <p:sp>
        <p:nvSpPr>
          <p:cNvPr id="20" name="TextBox 19">
            <a:extLst>
              <a:ext uri="{FF2B5EF4-FFF2-40B4-BE49-F238E27FC236}">
                <a16:creationId xmlns:a16="http://schemas.microsoft.com/office/drawing/2014/main" id="{BC1336DF-2CA1-406F-A66A-A8929F13FA94}"/>
              </a:ext>
            </a:extLst>
          </p:cNvPr>
          <p:cNvSpPr txBox="1"/>
          <p:nvPr/>
        </p:nvSpPr>
        <p:spPr>
          <a:xfrm>
            <a:off x="1570471" y="3590899"/>
            <a:ext cx="1735230" cy="400110"/>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Regis Kopper</a:t>
            </a:r>
          </a:p>
        </p:txBody>
      </p:sp>
      <p:sp>
        <p:nvSpPr>
          <p:cNvPr id="9" name="TextBox 8">
            <a:extLst>
              <a:ext uri="{FF2B5EF4-FFF2-40B4-BE49-F238E27FC236}">
                <a16:creationId xmlns:a16="http://schemas.microsoft.com/office/drawing/2014/main" id="{A4EA3E55-704E-4269-91BB-A08A457B6BDB}"/>
              </a:ext>
            </a:extLst>
          </p:cNvPr>
          <p:cNvSpPr txBox="1"/>
          <p:nvPr/>
        </p:nvSpPr>
        <p:spPr>
          <a:xfrm>
            <a:off x="1385740" y="4496586"/>
            <a:ext cx="184731" cy="369332"/>
          </a:xfrm>
          <a:prstGeom prst="rect">
            <a:avLst/>
          </a:prstGeom>
          <a:noFill/>
        </p:spPr>
        <p:txBody>
          <a:bodyPr wrap="none" rtlCol="0">
            <a:spAutoFit/>
          </a:bodyPr>
          <a:lstStyle/>
          <a:p>
            <a:endParaRPr lang="en-US"/>
          </a:p>
        </p:txBody>
      </p:sp>
      <p:sp>
        <p:nvSpPr>
          <p:cNvPr id="22" name="Espaço Reservado para Conteúdo 5">
            <a:extLst>
              <a:ext uri="{FF2B5EF4-FFF2-40B4-BE49-F238E27FC236}">
                <a16:creationId xmlns:a16="http://schemas.microsoft.com/office/drawing/2014/main" id="{D0ABC6C3-6CE8-42B6-A0CE-E5971D2609B8}"/>
              </a:ext>
            </a:extLst>
          </p:cNvPr>
          <p:cNvSpPr txBox="1">
            <a:spLocks/>
          </p:cNvSpPr>
          <p:nvPr/>
        </p:nvSpPr>
        <p:spPr>
          <a:xfrm>
            <a:off x="4570952" y="4222546"/>
            <a:ext cx="2982853" cy="1731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t>Postdoctoral Associate – DiVE Lab</a:t>
            </a:r>
          </a:p>
          <a:p>
            <a:r>
              <a:rPr lang="pt-BR" sz="1400" dirty="0"/>
              <a:t>Ph.D. in Computer Science</a:t>
            </a:r>
          </a:p>
        </p:txBody>
      </p:sp>
      <p:pic>
        <p:nvPicPr>
          <p:cNvPr id="1026" name="Picture 2" descr="Mark Ogren">
            <a:extLst>
              <a:ext uri="{FF2B5EF4-FFF2-40B4-BE49-F238E27FC236}">
                <a16:creationId xmlns:a16="http://schemas.microsoft.com/office/drawing/2014/main" id="{4632ED9B-C065-4E18-A8A0-0AD89073E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8899" y="1693236"/>
            <a:ext cx="1820115" cy="1820115"/>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DC94666-3D0F-4E6A-9722-86F8B7D21B20}"/>
              </a:ext>
            </a:extLst>
          </p:cNvPr>
          <p:cNvSpPr txBox="1"/>
          <p:nvPr/>
        </p:nvSpPr>
        <p:spPr>
          <a:xfrm>
            <a:off x="8826325" y="3590899"/>
            <a:ext cx="1565261" cy="400110"/>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Mark Ogren</a:t>
            </a:r>
          </a:p>
        </p:txBody>
      </p:sp>
      <p:sp>
        <p:nvSpPr>
          <p:cNvPr id="13" name="Espaço Reservado para Conteúdo 5">
            <a:extLst>
              <a:ext uri="{FF2B5EF4-FFF2-40B4-BE49-F238E27FC236}">
                <a16:creationId xmlns:a16="http://schemas.microsoft.com/office/drawing/2014/main" id="{6801EFAB-0F81-4CC0-A2B6-D78B066B2534}"/>
              </a:ext>
            </a:extLst>
          </p:cNvPr>
          <p:cNvSpPr txBox="1">
            <a:spLocks/>
          </p:cNvSpPr>
          <p:nvPr/>
        </p:nvSpPr>
        <p:spPr>
          <a:xfrm>
            <a:off x="8652530" y="4222545"/>
            <a:ext cx="2229836" cy="1731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dirty="0"/>
              <a:t>IT Analyst at Duke</a:t>
            </a:r>
          </a:p>
          <a:p>
            <a:r>
              <a:rPr lang="pt-BR" sz="1400" dirty="0"/>
              <a:t>User Services Specialist</a:t>
            </a:r>
          </a:p>
          <a:p>
            <a:r>
              <a:rPr lang="pt-BR" sz="1400" dirty="0"/>
              <a:t>Volunteer </a:t>
            </a:r>
          </a:p>
        </p:txBody>
      </p:sp>
    </p:spTree>
    <p:extLst>
      <p:ext uri="{BB962C8B-B14F-4D97-AF65-F5344CB8AC3E}">
        <p14:creationId xmlns:p14="http://schemas.microsoft.com/office/powerpoint/2010/main" val="2689430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20</a:t>
            </a:fld>
            <a:endParaRPr lang="pt-B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10" name="Rectangle 9"/>
          <p:cNvSpPr/>
          <p:nvPr/>
        </p:nvSpPr>
        <p:spPr>
          <a:xfrm>
            <a:off x="1362332" y="3250999"/>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Interviews</a:t>
            </a:r>
          </a:p>
        </p:txBody>
      </p:sp>
      <p:sp>
        <p:nvSpPr>
          <p:cNvPr id="11" name="Rectangle 10"/>
          <p:cNvSpPr/>
          <p:nvPr/>
        </p:nvSpPr>
        <p:spPr>
          <a:xfrm>
            <a:off x="1362332" y="4155148"/>
            <a:ext cx="3754394" cy="904151"/>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Training observation</a:t>
            </a:r>
          </a:p>
        </p:txBody>
      </p:sp>
      <p:sp>
        <p:nvSpPr>
          <p:cNvPr id="12" name="Rectangle 11"/>
          <p:cNvSpPr/>
          <p:nvPr/>
        </p:nvSpPr>
        <p:spPr>
          <a:xfrm>
            <a:off x="1362332" y="5061693"/>
            <a:ext cx="3754394" cy="9041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Ride-</a:t>
            </a:r>
            <a:r>
              <a:rPr lang="en-US" dirty="0" err="1"/>
              <a:t>alongs</a:t>
            </a:r>
            <a:endParaRPr lang="en-US" dirty="0"/>
          </a:p>
        </p:txBody>
      </p:sp>
      <p:sp>
        <p:nvSpPr>
          <p:cNvPr id="23" name="Content Placeholder 12"/>
          <p:cNvSpPr>
            <a:spLocks noGrp="1"/>
          </p:cNvSpPr>
          <p:nvPr>
            <p:ph sz="half" idx="2"/>
          </p:nvPr>
        </p:nvSpPr>
        <p:spPr>
          <a:xfrm>
            <a:off x="6172200" y="2343253"/>
            <a:ext cx="5181600" cy="3833709"/>
          </a:xfrm>
        </p:spPr>
        <p:txBody>
          <a:bodyPr/>
          <a:lstStyle/>
          <a:p>
            <a:r>
              <a:rPr lang="en-US" dirty="0"/>
              <a:t>Capture first responders’ procedures and environmental conditions</a:t>
            </a:r>
          </a:p>
          <a:p>
            <a:r>
              <a:rPr lang="en-US" dirty="0"/>
              <a:t>Equipment and devices used</a:t>
            </a:r>
          </a:p>
          <a:p>
            <a:r>
              <a:rPr lang="en-US" dirty="0"/>
              <a:t>Difficulties with the use of current technology</a:t>
            </a:r>
          </a:p>
          <a:p>
            <a:endParaRPr lang="en-US" dirty="0"/>
          </a:p>
        </p:txBody>
      </p:sp>
    </p:spTree>
    <p:extLst>
      <p:ext uri="{BB962C8B-B14F-4D97-AF65-F5344CB8AC3E}">
        <p14:creationId xmlns:p14="http://schemas.microsoft.com/office/powerpoint/2010/main" val="23257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21</a:t>
            </a:fld>
            <a:endParaRPr lang="pt-BR"/>
          </a:p>
        </p:txBody>
      </p:sp>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10" name="Rectangle 9"/>
          <p:cNvSpPr/>
          <p:nvPr/>
        </p:nvSpPr>
        <p:spPr>
          <a:xfrm>
            <a:off x="1362332" y="3250999"/>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Interviews</a:t>
            </a:r>
          </a:p>
        </p:txBody>
      </p:sp>
      <p:sp>
        <p:nvSpPr>
          <p:cNvPr id="11" name="Rectangle 10"/>
          <p:cNvSpPr/>
          <p:nvPr/>
        </p:nvSpPr>
        <p:spPr>
          <a:xfrm>
            <a:off x="1362332" y="4155148"/>
            <a:ext cx="3754394" cy="904151"/>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Training observation</a:t>
            </a:r>
          </a:p>
        </p:txBody>
      </p:sp>
      <p:sp>
        <p:nvSpPr>
          <p:cNvPr id="12" name="Rectangle 11"/>
          <p:cNvSpPr/>
          <p:nvPr/>
        </p:nvSpPr>
        <p:spPr>
          <a:xfrm>
            <a:off x="1362332" y="5061693"/>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Ride-</a:t>
            </a:r>
            <a:r>
              <a:rPr lang="en-US" dirty="0" err="1"/>
              <a:t>alongs</a:t>
            </a:r>
            <a:endParaRPr lang="en-US" dirty="0"/>
          </a:p>
        </p:txBody>
      </p:sp>
      <p:grpSp>
        <p:nvGrpSpPr>
          <p:cNvPr id="3" name="Group 2"/>
          <p:cNvGrpSpPr/>
          <p:nvPr/>
        </p:nvGrpSpPr>
        <p:grpSpPr>
          <a:xfrm>
            <a:off x="12757321" y="1690690"/>
            <a:ext cx="4917989" cy="4421786"/>
            <a:chOff x="6280321" y="1690690"/>
            <a:chExt cx="4917989" cy="4421786"/>
          </a:xfrm>
        </p:grpSpPr>
        <p:sp>
          <p:nvSpPr>
            <p:cNvPr id="14" name="Rectangle 13"/>
            <p:cNvSpPr/>
            <p:nvPr/>
          </p:nvSpPr>
          <p:spPr>
            <a:xfrm>
              <a:off x="6280321"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6862118" y="2343254"/>
              <a:ext cx="3754394" cy="7352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Data analysis</a:t>
              </a:r>
            </a:p>
          </p:txBody>
        </p:sp>
        <p:sp>
          <p:nvSpPr>
            <p:cNvPr id="16" name="Rectangle 15"/>
            <p:cNvSpPr/>
            <p:nvPr/>
          </p:nvSpPr>
          <p:spPr>
            <a:xfrm>
              <a:off x="6862118" y="3072199"/>
              <a:ext cx="3754394" cy="7382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Research team brainstorming</a:t>
              </a:r>
            </a:p>
          </p:txBody>
        </p:sp>
        <p:sp>
          <p:nvSpPr>
            <p:cNvPr id="17" name="Rectangle 16"/>
            <p:cNvSpPr/>
            <p:nvPr/>
          </p:nvSpPr>
          <p:spPr>
            <a:xfrm>
              <a:off x="6862118" y="3811009"/>
              <a:ext cx="3754394" cy="73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User interface designs</a:t>
              </a:r>
            </a:p>
          </p:txBody>
        </p:sp>
        <p:sp>
          <p:nvSpPr>
            <p:cNvPr id="18" name="Rectangle 17"/>
            <p:cNvSpPr/>
            <p:nvPr/>
          </p:nvSpPr>
          <p:spPr>
            <a:xfrm>
              <a:off x="6862118"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19" name="Rectangle 18"/>
            <p:cNvSpPr/>
            <p:nvPr/>
          </p:nvSpPr>
          <p:spPr>
            <a:xfrm>
              <a:off x="6862118"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grpSp>
    </p:spTree>
    <p:extLst>
      <p:ext uri="{BB962C8B-B14F-4D97-AF65-F5344CB8AC3E}">
        <p14:creationId xmlns:p14="http://schemas.microsoft.com/office/powerpoint/2010/main" val="244490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4388 1.11022E-16 L -0.53177 1.11022E-16 " pathEditMode="relative" rAng="0" ptsTypes="AA">
                                      <p:cBhvr>
                                        <p:cTn id="6" dur="1000" fill="hold"/>
                                        <p:tgtEl>
                                          <p:spTgt spid="3"/>
                                        </p:tgtEl>
                                        <p:attrNameLst>
                                          <p:attrName>ppt_x</p:attrName>
                                          <p:attrName>ppt_y</p:attrName>
                                        </p:attrNameLst>
                                      </p:cBhvr>
                                      <p:rCtr x="-2440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22</a:t>
            </a:fld>
            <a:endParaRPr lang="pt-BR"/>
          </a:p>
        </p:txBody>
      </p:sp>
      <p:grpSp>
        <p:nvGrpSpPr>
          <p:cNvPr id="2" name="Group 1"/>
          <p:cNvGrpSpPr/>
          <p:nvPr/>
        </p:nvGrpSpPr>
        <p:grpSpPr>
          <a:xfrm>
            <a:off x="780535" y="1690690"/>
            <a:ext cx="10417775" cy="4421786"/>
            <a:chOff x="780535" y="1690690"/>
            <a:chExt cx="10417775" cy="4421786"/>
          </a:xfrm>
        </p:grpSpPr>
        <p:sp>
          <p:nvSpPr>
            <p:cNvPr id="8" name="Rectangle 7"/>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9" name="Rectangle 8"/>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10" name="Rectangle 9"/>
            <p:cNvSpPr/>
            <p:nvPr/>
          </p:nvSpPr>
          <p:spPr>
            <a:xfrm>
              <a:off x="1362332" y="3250999"/>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Interviews</a:t>
              </a:r>
            </a:p>
          </p:txBody>
        </p:sp>
        <p:sp>
          <p:nvSpPr>
            <p:cNvPr id="11" name="Rectangle 10"/>
            <p:cNvSpPr/>
            <p:nvPr/>
          </p:nvSpPr>
          <p:spPr>
            <a:xfrm>
              <a:off x="1362332" y="4155148"/>
              <a:ext cx="3754394" cy="904151"/>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Training observation</a:t>
              </a:r>
            </a:p>
          </p:txBody>
        </p:sp>
        <p:sp>
          <p:nvSpPr>
            <p:cNvPr id="12" name="Rectangle 11"/>
            <p:cNvSpPr/>
            <p:nvPr/>
          </p:nvSpPr>
          <p:spPr>
            <a:xfrm>
              <a:off x="1362332" y="5061693"/>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Ride-</a:t>
              </a:r>
              <a:r>
                <a:rPr lang="en-US" dirty="0" err="1"/>
                <a:t>alongs</a:t>
              </a:r>
              <a:endParaRPr lang="en-US" dirty="0"/>
            </a:p>
          </p:txBody>
        </p:sp>
        <p:sp>
          <p:nvSpPr>
            <p:cNvPr id="14" name="Rectangle 13"/>
            <p:cNvSpPr/>
            <p:nvPr/>
          </p:nvSpPr>
          <p:spPr>
            <a:xfrm>
              <a:off x="6280321"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6862118" y="2343254"/>
              <a:ext cx="3754394" cy="73527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Data analysis</a:t>
              </a:r>
            </a:p>
          </p:txBody>
        </p:sp>
        <p:sp>
          <p:nvSpPr>
            <p:cNvPr id="16" name="Rectangle 15"/>
            <p:cNvSpPr/>
            <p:nvPr/>
          </p:nvSpPr>
          <p:spPr>
            <a:xfrm>
              <a:off x="6862118" y="3072199"/>
              <a:ext cx="3754394" cy="7382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Research team brainstorming</a:t>
              </a:r>
            </a:p>
          </p:txBody>
        </p:sp>
        <p:sp>
          <p:nvSpPr>
            <p:cNvPr id="17" name="Rectangle 16"/>
            <p:cNvSpPr/>
            <p:nvPr/>
          </p:nvSpPr>
          <p:spPr>
            <a:xfrm>
              <a:off x="6862118" y="3811009"/>
              <a:ext cx="3754394" cy="73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User interface designs</a:t>
              </a:r>
            </a:p>
          </p:txBody>
        </p:sp>
        <p:sp>
          <p:nvSpPr>
            <p:cNvPr id="18" name="Rectangle 17"/>
            <p:cNvSpPr/>
            <p:nvPr/>
          </p:nvSpPr>
          <p:spPr>
            <a:xfrm>
              <a:off x="6862118"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19" name="Rectangle 18"/>
            <p:cNvSpPr/>
            <p:nvPr/>
          </p:nvSpPr>
          <p:spPr>
            <a:xfrm>
              <a:off x="6862118"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grpSp>
    </p:spTree>
    <p:extLst>
      <p:ext uri="{BB962C8B-B14F-4D97-AF65-F5344CB8AC3E}">
        <p14:creationId xmlns:p14="http://schemas.microsoft.com/office/powerpoint/2010/main" val="402796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022E-16 L -0.45066 1.11022E-16 " pathEditMode="relative" rAng="0" ptsTypes="AA">
                                      <p:cBhvr>
                                        <p:cTn id="6" dur="1000" fill="hold"/>
                                        <p:tgtEl>
                                          <p:spTgt spid="2"/>
                                        </p:tgtEl>
                                        <p:attrNameLst>
                                          <p:attrName>ppt_x</p:attrName>
                                          <p:attrName>ppt_y</p:attrName>
                                        </p:attrNameLst>
                                      </p:cBhvr>
                                      <p:rCtr x="-2253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8476"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1370273" y="2343254"/>
            <a:ext cx="3754394" cy="7352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Data analysis</a:t>
            </a:r>
          </a:p>
        </p:txBody>
      </p:sp>
      <p:sp>
        <p:nvSpPr>
          <p:cNvPr id="16" name="Rectangle 15"/>
          <p:cNvSpPr/>
          <p:nvPr/>
        </p:nvSpPr>
        <p:spPr>
          <a:xfrm>
            <a:off x="1370273" y="3072199"/>
            <a:ext cx="3754394" cy="7382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Research team brainstorming</a:t>
            </a:r>
          </a:p>
        </p:txBody>
      </p:sp>
      <p:sp>
        <p:nvSpPr>
          <p:cNvPr id="17" name="Rectangle 16"/>
          <p:cNvSpPr/>
          <p:nvPr/>
        </p:nvSpPr>
        <p:spPr>
          <a:xfrm>
            <a:off x="1370273" y="3811009"/>
            <a:ext cx="3754394" cy="73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User interface designs</a:t>
            </a:r>
          </a:p>
        </p:txBody>
      </p:sp>
      <p:sp>
        <p:nvSpPr>
          <p:cNvPr id="18" name="Rectangle 17"/>
          <p:cNvSpPr/>
          <p:nvPr/>
        </p:nvSpPr>
        <p:spPr>
          <a:xfrm>
            <a:off x="1370273"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19" name="Rectangle 18"/>
          <p:cNvSpPr/>
          <p:nvPr/>
        </p:nvSpPr>
        <p:spPr>
          <a:xfrm>
            <a:off x="1370273"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6" name="Content Placeholder 5"/>
          <p:cNvSpPr>
            <a:spLocks noGrp="1"/>
          </p:cNvSpPr>
          <p:nvPr>
            <p:ph sz="half" idx="2"/>
          </p:nvPr>
        </p:nvSpPr>
        <p:spPr>
          <a:xfrm>
            <a:off x="6172200" y="2343253"/>
            <a:ext cx="5181600" cy="3833709"/>
          </a:xfrm>
        </p:spPr>
        <p:txBody>
          <a:bodyPr/>
          <a:lstStyle/>
          <a:p>
            <a:r>
              <a:rPr lang="en-US" dirty="0"/>
              <a:t>Tabulate the demographic data</a:t>
            </a:r>
          </a:p>
          <a:p>
            <a:r>
              <a:rPr lang="en-US" dirty="0"/>
              <a:t>Speech-to-text transcription of interview recordings</a:t>
            </a:r>
          </a:p>
          <a:p>
            <a:pPr lvl="1"/>
            <a:r>
              <a:rPr lang="en-US" dirty="0"/>
              <a:t>IBM Watson (70%-98% confidence)</a:t>
            </a:r>
          </a:p>
          <a:p>
            <a:pPr lvl="1"/>
            <a:r>
              <a:rPr lang="en-US" dirty="0"/>
              <a:t>Human revision</a:t>
            </a:r>
          </a:p>
          <a:p>
            <a:r>
              <a:rPr lang="en-US" dirty="0"/>
              <a:t>Text analysis tools </a:t>
            </a:r>
          </a:p>
          <a:p>
            <a:pPr lvl="1"/>
            <a:r>
              <a:rPr lang="en-US" dirty="0"/>
              <a:t>Terms frequency</a:t>
            </a:r>
          </a:p>
          <a:p>
            <a:pPr lvl="1"/>
            <a:r>
              <a:rPr lang="en-US" dirty="0"/>
              <a:t>Word cloud</a:t>
            </a:r>
          </a:p>
          <a:p>
            <a:pPr lvl="1"/>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23</a:t>
            </a:fld>
            <a:endParaRPr lang="pt-BR"/>
          </a:p>
        </p:txBody>
      </p:sp>
    </p:spTree>
    <p:extLst>
      <p:ext uri="{BB962C8B-B14F-4D97-AF65-F5344CB8AC3E}">
        <p14:creationId xmlns:p14="http://schemas.microsoft.com/office/powerpoint/2010/main" val="197971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8476"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1370273" y="2343254"/>
            <a:ext cx="3754394" cy="73527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Data analysis</a:t>
            </a:r>
          </a:p>
        </p:txBody>
      </p:sp>
      <p:sp>
        <p:nvSpPr>
          <p:cNvPr id="16" name="Rectangle 15"/>
          <p:cNvSpPr/>
          <p:nvPr/>
        </p:nvSpPr>
        <p:spPr>
          <a:xfrm>
            <a:off x="1370273" y="3072199"/>
            <a:ext cx="3754394" cy="73822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lt1"/>
                </a:solidFill>
              </a:rPr>
              <a:t>Research team brainstorming</a:t>
            </a:r>
          </a:p>
        </p:txBody>
      </p:sp>
      <p:sp>
        <p:nvSpPr>
          <p:cNvPr id="17" name="Rectangle 16"/>
          <p:cNvSpPr/>
          <p:nvPr/>
        </p:nvSpPr>
        <p:spPr>
          <a:xfrm>
            <a:off x="1370273" y="3811009"/>
            <a:ext cx="3754394" cy="73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User interface designs</a:t>
            </a:r>
          </a:p>
        </p:txBody>
      </p:sp>
      <p:sp>
        <p:nvSpPr>
          <p:cNvPr id="18" name="Rectangle 17"/>
          <p:cNvSpPr/>
          <p:nvPr/>
        </p:nvSpPr>
        <p:spPr>
          <a:xfrm>
            <a:off x="1370273"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19" name="Rectangle 18"/>
          <p:cNvSpPr/>
          <p:nvPr/>
        </p:nvSpPr>
        <p:spPr>
          <a:xfrm>
            <a:off x="1370273"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3" name="Content Placeholder 2"/>
          <p:cNvSpPr>
            <a:spLocks noGrp="1"/>
          </p:cNvSpPr>
          <p:nvPr>
            <p:ph sz="half" idx="2"/>
          </p:nvPr>
        </p:nvSpPr>
        <p:spPr>
          <a:xfrm>
            <a:off x="6172200" y="2343253"/>
            <a:ext cx="5181600" cy="3833709"/>
          </a:xfrm>
        </p:spPr>
        <p:txBody>
          <a:bodyPr/>
          <a:lstStyle/>
          <a:p>
            <a:r>
              <a:rPr lang="en-US" dirty="0"/>
              <a:t>Scenario selection</a:t>
            </a:r>
          </a:p>
          <a:p>
            <a:r>
              <a:rPr lang="en-US" dirty="0"/>
              <a:t>Key role identification</a:t>
            </a:r>
          </a:p>
          <a:p>
            <a:r>
              <a:rPr lang="en-US" dirty="0"/>
              <a:t>Task identification</a:t>
            </a:r>
          </a:p>
          <a:p>
            <a:r>
              <a:rPr lang="en-US" dirty="0"/>
              <a:t>Next-generation UI to support identified task</a:t>
            </a:r>
          </a:p>
          <a:p>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24</a:t>
            </a:fld>
            <a:endParaRPr lang="pt-BR"/>
          </a:p>
        </p:txBody>
      </p:sp>
    </p:spTree>
    <p:extLst>
      <p:ext uri="{BB962C8B-B14F-4D97-AF65-F5344CB8AC3E}">
        <p14:creationId xmlns:p14="http://schemas.microsoft.com/office/powerpoint/2010/main" val="2389998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8476"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1370273" y="2343254"/>
            <a:ext cx="3754394" cy="73527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Data analysis</a:t>
            </a:r>
          </a:p>
        </p:txBody>
      </p:sp>
      <p:sp>
        <p:nvSpPr>
          <p:cNvPr id="16" name="Rectangle 15"/>
          <p:cNvSpPr/>
          <p:nvPr/>
        </p:nvSpPr>
        <p:spPr>
          <a:xfrm>
            <a:off x="1370273" y="3072199"/>
            <a:ext cx="3754394" cy="73822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Research team brainstorming</a:t>
            </a:r>
          </a:p>
        </p:txBody>
      </p:sp>
      <p:sp>
        <p:nvSpPr>
          <p:cNvPr id="17" name="Rectangle 16"/>
          <p:cNvSpPr/>
          <p:nvPr/>
        </p:nvSpPr>
        <p:spPr>
          <a:xfrm>
            <a:off x="1370273" y="3811009"/>
            <a:ext cx="3754394" cy="7313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lt1"/>
                </a:solidFill>
              </a:rPr>
              <a:t>User interface designs</a:t>
            </a:r>
          </a:p>
        </p:txBody>
      </p:sp>
      <p:sp>
        <p:nvSpPr>
          <p:cNvPr id="18" name="Rectangle 17"/>
          <p:cNvSpPr/>
          <p:nvPr/>
        </p:nvSpPr>
        <p:spPr>
          <a:xfrm>
            <a:off x="1370273" y="4544674"/>
            <a:ext cx="3754394" cy="7350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Group discussions</a:t>
            </a:r>
          </a:p>
        </p:txBody>
      </p:sp>
      <p:sp>
        <p:nvSpPr>
          <p:cNvPr id="19" name="Rectangle 18"/>
          <p:cNvSpPr/>
          <p:nvPr/>
        </p:nvSpPr>
        <p:spPr>
          <a:xfrm>
            <a:off x="1370273"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3" name="Content Placeholder 2"/>
          <p:cNvSpPr>
            <a:spLocks noGrp="1"/>
          </p:cNvSpPr>
          <p:nvPr>
            <p:ph sz="half" idx="2"/>
          </p:nvPr>
        </p:nvSpPr>
        <p:spPr>
          <a:xfrm>
            <a:off x="6172200" y="2343253"/>
            <a:ext cx="5181600" cy="3833709"/>
          </a:xfrm>
        </p:spPr>
        <p:txBody>
          <a:bodyPr/>
          <a:lstStyle/>
          <a:p>
            <a:r>
              <a:rPr lang="en-US" dirty="0"/>
              <a:t>Each PSO has their own needs</a:t>
            </a:r>
          </a:p>
          <a:p>
            <a:r>
              <a:rPr lang="en-US" dirty="0"/>
              <a:t>Display technology</a:t>
            </a:r>
          </a:p>
          <a:p>
            <a:pPr lvl="1"/>
            <a:r>
              <a:rPr lang="en-US" dirty="0"/>
              <a:t>HUD, Handheld, arm-mounted,…</a:t>
            </a:r>
          </a:p>
          <a:p>
            <a:r>
              <a:rPr lang="en-US" dirty="0"/>
              <a:t>Interactions</a:t>
            </a:r>
          </a:p>
          <a:p>
            <a:pPr lvl="1"/>
            <a:r>
              <a:rPr lang="en-US" dirty="0"/>
              <a:t>Gestures, buttons, eye-gaze, haptics,…</a:t>
            </a:r>
          </a:p>
          <a:p>
            <a:r>
              <a:rPr lang="en-US" dirty="0"/>
              <a:t>Information</a:t>
            </a:r>
          </a:p>
          <a:p>
            <a:pPr lvl="1"/>
            <a:r>
              <a:rPr lang="en-US" dirty="0"/>
              <a:t>Patient data, criminal background, risk assessment, general situational awareness,…</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25</a:t>
            </a:fld>
            <a:endParaRPr lang="pt-BR"/>
          </a:p>
        </p:txBody>
      </p:sp>
    </p:spTree>
    <p:extLst>
      <p:ext uri="{BB962C8B-B14F-4D97-AF65-F5344CB8AC3E}">
        <p14:creationId xmlns:p14="http://schemas.microsoft.com/office/powerpoint/2010/main" val="109190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8476"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1370273" y="2343254"/>
            <a:ext cx="3754394" cy="73527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Data analysis</a:t>
            </a:r>
          </a:p>
        </p:txBody>
      </p:sp>
      <p:sp>
        <p:nvSpPr>
          <p:cNvPr id="16" name="Rectangle 15"/>
          <p:cNvSpPr/>
          <p:nvPr/>
        </p:nvSpPr>
        <p:spPr>
          <a:xfrm>
            <a:off x="1370273" y="3072199"/>
            <a:ext cx="3754394" cy="73822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Research team brainstorming</a:t>
            </a:r>
          </a:p>
        </p:txBody>
      </p:sp>
      <p:sp>
        <p:nvSpPr>
          <p:cNvPr id="17" name="Rectangle 16"/>
          <p:cNvSpPr/>
          <p:nvPr/>
        </p:nvSpPr>
        <p:spPr>
          <a:xfrm>
            <a:off x="1370273" y="3811009"/>
            <a:ext cx="3754394" cy="731311"/>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User interface designs</a:t>
            </a:r>
          </a:p>
        </p:txBody>
      </p:sp>
      <p:sp>
        <p:nvSpPr>
          <p:cNvPr id="18" name="Rectangle 17"/>
          <p:cNvSpPr/>
          <p:nvPr/>
        </p:nvSpPr>
        <p:spPr>
          <a:xfrm>
            <a:off x="1370273" y="4544674"/>
            <a:ext cx="3754394" cy="73503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lt1"/>
                </a:solidFill>
              </a:rPr>
              <a:t>Group discussions</a:t>
            </a:r>
          </a:p>
        </p:txBody>
      </p:sp>
      <p:sp>
        <p:nvSpPr>
          <p:cNvPr id="19" name="Rectangle 18"/>
          <p:cNvSpPr/>
          <p:nvPr/>
        </p:nvSpPr>
        <p:spPr>
          <a:xfrm>
            <a:off x="1370273" y="5273376"/>
            <a:ext cx="3754394" cy="6924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Prototype refinement</a:t>
            </a:r>
          </a:p>
        </p:txBody>
      </p:sp>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3" name="Content Placeholder 2"/>
          <p:cNvSpPr>
            <a:spLocks noGrp="1"/>
          </p:cNvSpPr>
          <p:nvPr>
            <p:ph sz="half" idx="2"/>
          </p:nvPr>
        </p:nvSpPr>
        <p:spPr>
          <a:xfrm>
            <a:off x="6172200" y="2343253"/>
            <a:ext cx="5181600" cy="3833709"/>
          </a:xfrm>
        </p:spPr>
        <p:txBody>
          <a:bodyPr/>
          <a:lstStyle/>
          <a:p>
            <a:r>
              <a:rPr lang="en-US" dirty="0"/>
              <a:t>Re-engage with first responders’ core group</a:t>
            </a:r>
          </a:p>
          <a:p>
            <a:r>
              <a:rPr lang="en-US" dirty="0"/>
              <a:t>Present the chosen scenario</a:t>
            </a:r>
          </a:p>
          <a:p>
            <a:r>
              <a:rPr lang="en-US" dirty="0"/>
              <a:t>Introduce the UI elements through a use case narrative </a:t>
            </a:r>
          </a:p>
          <a:p>
            <a:r>
              <a:rPr lang="en-US" dirty="0"/>
              <a:t>Discuss UI designs</a:t>
            </a:r>
          </a:p>
          <a:p>
            <a:r>
              <a:rPr lang="en-US" dirty="0"/>
              <a:t>Collect feedback</a:t>
            </a:r>
          </a:p>
        </p:txBody>
      </p:sp>
      <p:sp>
        <p:nvSpPr>
          <p:cNvPr id="4" name="Slide Number Placeholder 3"/>
          <p:cNvSpPr>
            <a:spLocks noGrp="1"/>
          </p:cNvSpPr>
          <p:nvPr>
            <p:ph type="sldNum" sz="quarter" idx="12"/>
          </p:nvPr>
        </p:nvSpPr>
        <p:spPr/>
        <p:txBody>
          <a:bodyPr/>
          <a:lstStyle/>
          <a:p>
            <a:fld id="{909F0453-9E77-4A00-85FA-4AA24E2CF13D}" type="slidenum">
              <a:rPr lang="pt-BR" smtClean="0"/>
              <a:t>26</a:t>
            </a:fld>
            <a:endParaRPr lang="pt-BR"/>
          </a:p>
        </p:txBody>
      </p:sp>
    </p:spTree>
    <p:extLst>
      <p:ext uri="{BB962C8B-B14F-4D97-AF65-F5344CB8AC3E}">
        <p14:creationId xmlns:p14="http://schemas.microsoft.com/office/powerpoint/2010/main" val="3146956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88476"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15" name="Rectangle 14"/>
          <p:cNvSpPr/>
          <p:nvPr/>
        </p:nvSpPr>
        <p:spPr>
          <a:xfrm>
            <a:off x="1370273" y="2343254"/>
            <a:ext cx="3754394" cy="73527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Data analysis</a:t>
            </a:r>
          </a:p>
        </p:txBody>
      </p:sp>
      <p:sp>
        <p:nvSpPr>
          <p:cNvPr id="16" name="Rectangle 15"/>
          <p:cNvSpPr/>
          <p:nvPr/>
        </p:nvSpPr>
        <p:spPr>
          <a:xfrm>
            <a:off x="1370273" y="3072199"/>
            <a:ext cx="3754394" cy="73822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Research team brainstorming</a:t>
            </a:r>
          </a:p>
        </p:txBody>
      </p:sp>
      <p:sp>
        <p:nvSpPr>
          <p:cNvPr id="17" name="Rectangle 16"/>
          <p:cNvSpPr/>
          <p:nvPr/>
        </p:nvSpPr>
        <p:spPr>
          <a:xfrm>
            <a:off x="1370273" y="3811009"/>
            <a:ext cx="3754394" cy="731311"/>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User interface designs</a:t>
            </a:r>
          </a:p>
        </p:txBody>
      </p:sp>
      <p:sp>
        <p:nvSpPr>
          <p:cNvPr id="18" name="Rectangle 17"/>
          <p:cNvSpPr/>
          <p:nvPr/>
        </p:nvSpPr>
        <p:spPr>
          <a:xfrm>
            <a:off x="1370273" y="4544674"/>
            <a:ext cx="3754394" cy="735034"/>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Group discussions</a:t>
            </a:r>
          </a:p>
        </p:txBody>
      </p:sp>
      <p:sp>
        <p:nvSpPr>
          <p:cNvPr id="19" name="Rectangle 18"/>
          <p:cNvSpPr/>
          <p:nvPr/>
        </p:nvSpPr>
        <p:spPr>
          <a:xfrm>
            <a:off x="1370273" y="5273376"/>
            <a:ext cx="3754394" cy="69246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lt1"/>
                </a:solidFill>
              </a:rPr>
              <a:t>Prototype refinement</a:t>
            </a:r>
          </a:p>
        </p:txBody>
      </p:sp>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3" name="Content Placeholder 2"/>
          <p:cNvSpPr>
            <a:spLocks noGrp="1"/>
          </p:cNvSpPr>
          <p:nvPr>
            <p:ph sz="half" idx="2"/>
          </p:nvPr>
        </p:nvSpPr>
        <p:spPr>
          <a:xfrm>
            <a:off x="6172200" y="2343253"/>
            <a:ext cx="5181600" cy="3833709"/>
          </a:xfrm>
        </p:spPr>
        <p:txBody>
          <a:bodyPr/>
          <a:lstStyle/>
          <a:p>
            <a:r>
              <a:rPr lang="en-US" dirty="0"/>
              <a:t>Analyze audio recordings of the group meetings</a:t>
            </a:r>
          </a:p>
          <a:p>
            <a:r>
              <a:rPr lang="en-US" dirty="0"/>
              <a:t>Identify points that need improvement</a:t>
            </a:r>
          </a:p>
          <a:p>
            <a:r>
              <a:rPr lang="en-US" dirty="0"/>
              <a:t>Refine interactions and interfaces</a:t>
            </a:r>
          </a:p>
          <a:p>
            <a:r>
              <a:rPr lang="en-US" dirty="0"/>
              <a:t>Add new elements for a second group discussion</a:t>
            </a:r>
          </a:p>
        </p:txBody>
      </p:sp>
      <p:sp>
        <p:nvSpPr>
          <p:cNvPr id="4" name="Slide Number Placeholder 3"/>
          <p:cNvSpPr>
            <a:spLocks noGrp="1"/>
          </p:cNvSpPr>
          <p:nvPr>
            <p:ph type="sldNum" sz="quarter" idx="12"/>
          </p:nvPr>
        </p:nvSpPr>
        <p:spPr/>
        <p:txBody>
          <a:bodyPr/>
          <a:lstStyle/>
          <a:p>
            <a:fld id="{909F0453-9E77-4A00-85FA-4AA24E2CF13D}" type="slidenum">
              <a:rPr lang="pt-BR" smtClean="0"/>
              <a:t>27</a:t>
            </a:fld>
            <a:endParaRPr lang="pt-BR"/>
          </a:p>
        </p:txBody>
      </p:sp>
      <p:grpSp>
        <p:nvGrpSpPr>
          <p:cNvPr id="2" name="Group 1">
            <a:extLst>
              <a:ext uri="{FF2B5EF4-FFF2-40B4-BE49-F238E27FC236}">
                <a16:creationId xmlns:a16="http://schemas.microsoft.com/office/drawing/2014/main" id="{A8E40A2A-1615-4A70-92F9-FF81E85E657C}"/>
              </a:ext>
            </a:extLst>
          </p:cNvPr>
          <p:cNvGrpSpPr/>
          <p:nvPr/>
        </p:nvGrpSpPr>
        <p:grpSpPr>
          <a:xfrm>
            <a:off x="817500" y="4196763"/>
            <a:ext cx="4888964" cy="1216152"/>
            <a:chOff x="817500" y="4196763"/>
            <a:chExt cx="4888964" cy="1216152"/>
          </a:xfrm>
        </p:grpSpPr>
        <p:sp>
          <p:nvSpPr>
            <p:cNvPr id="20" name="Curved Left Arrow 19"/>
            <p:cNvSpPr/>
            <p:nvPr/>
          </p:nvSpPr>
          <p:spPr>
            <a:xfrm>
              <a:off x="5265844" y="4196763"/>
              <a:ext cx="440620" cy="1216152"/>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3" name="Curved Left Arrow 19">
              <a:extLst>
                <a:ext uri="{FF2B5EF4-FFF2-40B4-BE49-F238E27FC236}">
                  <a16:creationId xmlns:a16="http://schemas.microsoft.com/office/drawing/2014/main" id="{9F6EC289-D09F-448B-BE00-7D24B997A2E5}"/>
                </a:ext>
              </a:extLst>
            </p:cNvPr>
            <p:cNvSpPr/>
            <p:nvPr/>
          </p:nvSpPr>
          <p:spPr>
            <a:xfrm rot="10800000">
              <a:off x="817500" y="4196763"/>
              <a:ext cx="440620" cy="1216152"/>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3979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a:t>Requirement Analysis </a:t>
            </a:r>
            <a:br>
              <a:rPr lang="en-US"/>
            </a:br>
            <a:r>
              <a:rPr lang="en-US"/>
              <a:t>Methodology - Phases</a:t>
            </a: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28</a:t>
            </a:fld>
            <a:endParaRPr lang="pt-BR"/>
          </a:p>
        </p:txBody>
      </p:sp>
      <p:grpSp>
        <p:nvGrpSpPr>
          <p:cNvPr id="2" name="Group 1">
            <a:extLst>
              <a:ext uri="{FF2B5EF4-FFF2-40B4-BE49-F238E27FC236}">
                <a16:creationId xmlns:a16="http://schemas.microsoft.com/office/drawing/2014/main" id="{247479B9-BBA7-4D73-A6FE-61F357A999F8}"/>
              </a:ext>
            </a:extLst>
          </p:cNvPr>
          <p:cNvGrpSpPr/>
          <p:nvPr/>
        </p:nvGrpSpPr>
        <p:grpSpPr>
          <a:xfrm>
            <a:off x="-4715390" y="1690690"/>
            <a:ext cx="10421854" cy="4421786"/>
            <a:chOff x="-4715390" y="1690690"/>
            <a:chExt cx="10421854" cy="4421786"/>
          </a:xfrm>
        </p:grpSpPr>
        <p:grpSp>
          <p:nvGrpSpPr>
            <p:cNvPr id="45" name="Group 44"/>
            <p:cNvGrpSpPr/>
            <p:nvPr/>
          </p:nvGrpSpPr>
          <p:grpSpPr>
            <a:xfrm>
              <a:off x="-4715390" y="1690690"/>
              <a:ext cx="10417775" cy="4421786"/>
              <a:chOff x="780535" y="1690690"/>
              <a:chExt cx="10417775" cy="4421786"/>
            </a:xfrm>
          </p:grpSpPr>
          <p:sp>
            <p:nvSpPr>
              <p:cNvPr id="46" name="Rectangle 45"/>
              <p:cNvSpPr/>
              <p:nvPr/>
            </p:nvSpPr>
            <p:spPr>
              <a:xfrm>
                <a:off x="6280321"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Design and Prototyping of UIs</a:t>
                </a:r>
              </a:p>
            </p:txBody>
          </p:sp>
          <p:sp>
            <p:nvSpPr>
              <p:cNvPr id="47" name="Rectangle 46"/>
              <p:cNvSpPr/>
              <p:nvPr/>
            </p:nvSpPr>
            <p:spPr>
              <a:xfrm>
                <a:off x="6862118" y="2343254"/>
                <a:ext cx="3754394" cy="73527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Data analysis</a:t>
                </a:r>
              </a:p>
            </p:txBody>
          </p:sp>
          <p:sp>
            <p:nvSpPr>
              <p:cNvPr id="48" name="Rectangle 47"/>
              <p:cNvSpPr/>
              <p:nvPr/>
            </p:nvSpPr>
            <p:spPr>
              <a:xfrm>
                <a:off x="6862118" y="3072199"/>
                <a:ext cx="3754394" cy="738227"/>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Research team brainstorming</a:t>
                </a:r>
              </a:p>
            </p:txBody>
          </p:sp>
          <p:sp>
            <p:nvSpPr>
              <p:cNvPr id="49" name="Rectangle 48"/>
              <p:cNvSpPr/>
              <p:nvPr/>
            </p:nvSpPr>
            <p:spPr>
              <a:xfrm>
                <a:off x="6862118" y="3811009"/>
                <a:ext cx="3754394" cy="731311"/>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User interface designs</a:t>
                </a:r>
              </a:p>
            </p:txBody>
          </p:sp>
          <p:sp>
            <p:nvSpPr>
              <p:cNvPr id="50" name="Rectangle 49"/>
              <p:cNvSpPr/>
              <p:nvPr/>
            </p:nvSpPr>
            <p:spPr>
              <a:xfrm>
                <a:off x="6862118" y="4544674"/>
                <a:ext cx="3754394" cy="735034"/>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Group discussions</a:t>
                </a:r>
              </a:p>
            </p:txBody>
          </p:sp>
          <p:sp>
            <p:nvSpPr>
              <p:cNvPr id="51" name="Rectangle 50"/>
              <p:cNvSpPr/>
              <p:nvPr/>
            </p:nvSpPr>
            <p:spPr>
              <a:xfrm>
                <a:off x="6862118" y="5273376"/>
                <a:ext cx="3754394" cy="692466"/>
              </a:xfrm>
              <a:prstGeom prst="rect">
                <a:avLst/>
              </a:prstGeom>
              <a:solidFill>
                <a:schemeClr val="accent5">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Prototype refinement</a:t>
                </a:r>
              </a:p>
            </p:txBody>
          </p:sp>
          <p:sp>
            <p:nvSpPr>
              <p:cNvPr id="52" name="Rectangle 51"/>
              <p:cNvSpPr/>
              <p:nvPr/>
            </p:nvSpPr>
            <p:spPr>
              <a:xfrm>
                <a:off x="780535" y="1690690"/>
                <a:ext cx="4917989" cy="4421786"/>
              </a:xfrm>
              <a:prstGeom prst="rect">
                <a:avLst/>
              </a:prstGeom>
              <a:ln>
                <a:noFill/>
              </a:ln>
            </p:spPr>
            <p:style>
              <a:lnRef idx="2">
                <a:schemeClr val="dk1"/>
              </a:lnRef>
              <a:fillRef idx="1">
                <a:schemeClr val="lt1"/>
              </a:fillRef>
              <a:effectRef idx="0">
                <a:schemeClr val="dk1"/>
              </a:effectRef>
              <a:fontRef idx="minor">
                <a:schemeClr val="dk1"/>
              </a:fontRef>
            </p:style>
            <p:txBody>
              <a:bodyPr rtlCol="0" anchor="t"/>
              <a:lstStyle/>
              <a:p>
                <a:pPr algn="ctr"/>
                <a:r>
                  <a:rPr lang="en-US" sz="2400" dirty="0"/>
                  <a:t>Information Gathering</a:t>
                </a:r>
              </a:p>
            </p:txBody>
          </p:sp>
          <p:sp>
            <p:nvSpPr>
              <p:cNvPr id="53" name="Rectangle 52"/>
              <p:cNvSpPr/>
              <p:nvPr/>
            </p:nvSpPr>
            <p:spPr>
              <a:xfrm>
                <a:off x="1362332" y="2343254"/>
                <a:ext cx="3754394" cy="904005"/>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Meetings</a:t>
                </a:r>
              </a:p>
            </p:txBody>
          </p:sp>
          <p:sp>
            <p:nvSpPr>
              <p:cNvPr id="54" name="Rectangle 53"/>
              <p:cNvSpPr/>
              <p:nvPr/>
            </p:nvSpPr>
            <p:spPr>
              <a:xfrm>
                <a:off x="1362332" y="3250999"/>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Interviews</a:t>
                </a:r>
              </a:p>
            </p:txBody>
          </p:sp>
          <p:sp>
            <p:nvSpPr>
              <p:cNvPr id="55" name="Rectangle 54"/>
              <p:cNvSpPr/>
              <p:nvPr/>
            </p:nvSpPr>
            <p:spPr>
              <a:xfrm>
                <a:off x="1362332" y="4155148"/>
                <a:ext cx="3754394" cy="904151"/>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Training Observation</a:t>
                </a:r>
              </a:p>
            </p:txBody>
          </p:sp>
          <p:sp>
            <p:nvSpPr>
              <p:cNvPr id="56" name="Rectangle 55"/>
              <p:cNvSpPr/>
              <p:nvPr/>
            </p:nvSpPr>
            <p:spPr>
              <a:xfrm>
                <a:off x="1362332" y="5061693"/>
                <a:ext cx="3754394" cy="904149"/>
              </a:xfrm>
              <a:prstGeom prst="rect">
                <a:avLst/>
              </a:prstGeom>
              <a:solidFill>
                <a:schemeClr val="accent4">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Ride-along</a:t>
                </a:r>
              </a:p>
            </p:txBody>
          </p:sp>
        </p:grpSp>
        <p:sp>
          <p:nvSpPr>
            <p:cNvPr id="20" name="Curved Left Arrow 19">
              <a:extLst>
                <a:ext uri="{FF2B5EF4-FFF2-40B4-BE49-F238E27FC236}">
                  <a16:creationId xmlns:a16="http://schemas.microsoft.com/office/drawing/2014/main" id="{E727F115-F34F-4B77-B2A6-689733D91F3E}"/>
                </a:ext>
              </a:extLst>
            </p:cNvPr>
            <p:cNvSpPr/>
            <p:nvPr/>
          </p:nvSpPr>
          <p:spPr>
            <a:xfrm>
              <a:off x="5265844" y="4196763"/>
              <a:ext cx="440620" cy="1216152"/>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1" name="Curved Left Arrow 19">
              <a:extLst>
                <a:ext uri="{FF2B5EF4-FFF2-40B4-BE49-F238E27FC236}">
                  <a16:creationId xmlns:a16="http://schemas.microsoft.com/office/drawing/2014/main" id="{7C51171B-8CDE-4794-A99A-D14E06CBECDA}"/>
                </a:ext>
              </a:extLst>
            </p:cNvPr>
            <p:cNvSpPr/>
            <p:nvPr/>
          </p:nvSpPr>
          <p:spPr>
            <a:xfrm rot="10800000">
              <a:off x="817500" y="4196763"/>
              <a:ext cx="440620" cy="1216152"/>
            </a:xfrm>
            <a:prstGeom prst="curved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05565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E-6 1.11022E-16 L 0.45105 1.11022E-16 " pathEditMode="relative" rAng="0" ptsTypes="AA">
                                      <p:cBhvr>
                                        <p:cTn id="6" dur="1000" fill="hold"/>
                                        <p:tgtEl>
                                          <p:spTgt spid="2"/>
                                        </p:tgtEl>
                                        <p:attrNameLst>
                                          <p:attrName>ppt_x</p:attrName>
                                          <p:attrName>ppt_y</p:attrName>
                                        </p:attrNameLst>
                                      </p:cBhvr>
                                      <p:rCtr x="225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dirty="0"/>
              <a:t>Requirement Analysis </a:t>
            </a:r>
          </a:p>
        </p:txBody>
      </p:sp>
      <p:sp>
        <p:nvSpPr>
          <p:cNvPr id="3" name="Text Placeholder 2">
            <a:extLst>
              <a:ext uri="{FF2B5EF4-FFF2-40B4-BE49-F238E27FC236}">
                <a16:creationId xmlns:a16="http://schemas.microsoft.com/office/drawing/2014/main" id="{157F8AA2-1323-42FB-A6C1-ACA7E5C9CD67}"/>
              </a:ext>
            </a:extLst>
          </p:cNvPr>
          <p:cNvSpPr>
            <a:spLocks noGrp="1"/>
          </p:cNvSpPr>
          <p:nvPr>
            <p:ph type="body" idx="1"/>
          </p:nvPr>
        </p:nvSpPr>
        <p:spPr/>
        <p:txBody>
          <a:bodyPr/>
          <a:lstStyle/>
          <a:p>
            <a:r>
              <a:rPr lang="en-US" dirty="0"/>
              <a:t>Results</a:t>
            </a:r>
          </a:p>
        </p:txBody>
      </p:sp>
      <p:sp>
        <p:nvSpPr>
          <p:cNvPr id="4" name="Slide Number Placeholder 3"/>
          <p:cNvSpPr>
            <a:spLocks noGrp="1"/>
          </p:cNvSpPr>
          <p:nvPr>
            <p:ph type="sldNum" sz="quarter" idx="12"/>
          </p:nvPr>
        </p:nvSpPr>
        <p:spPr/>
        <p:txBody>
          <a:bodyPr/>
          <a:lstStyle/>
          <a:p>
            <a:fld id="{909F0453-9E77-4A00-85FA-4AA24E2CF13D}" type="slidenum">
              <a:rPr lang="pt-BR" smtClean="0"/>
              <a:t>29</a:t>
            </a:fld>
            <a:endParaRPr lang="pt-BR"/>
          </a:p>
        </p:txBody>
      </p:sp>
      <p:grpSp>
        <p:nvGrpSpPr>
          <p:cNvPr id="10" name="Group 9"/>
          <p:cNvGrpSpPr/>
          <p:nvPr/>
        </p:nvGrpSpPr>
        <p:grpSpPr>
          <a:xfrm>
            <a:off x="1" y="666750"/>
            <a:ext cx="12192000" cy="3173370"/>
            <a:chOff x="1" y="666750"/>
            <a:chExt cx="12163485" cy="3048000"/>
          </a:xfrm>
        </p:grpSpPr>
        <p:pic>
          <p:nvPicPr>
            <p:cNvPr id="5" name="Picture 4">
              <a:extLst>
                <a:ext uri="{FF2B5EF4-FFF2-40B4-BE49-F238E27FC236}">
                  <a16:creationId xmlns:a16="http://schemas.microsoft.com/office/drawing/2014/main" id="{CF493D9D-1602-4640-8BC9-B117100A6F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7" t="7421" r="13632" b="6095"/>
            <a:stretch/>
          </p:blipFill>
          <p:spPr>
            <a:xfrm>
              <a:off x="1" y="666750"/>
              <a:ext cx="4064000" cy="3048000"/>
            </a:xfrm>
            <a:prstGeom prst="rect">
              <a:avLst/>
            </a:prstGeom>
          </p:spPr>
        </p:pic>
        <p:pic>
          <p:nvPicPr>
            <p:cNvPr id="6" name="Picture 5">
              <a:extLst>
                <a:ext uri="{FF2B5EF4-FFF2-40B4-BE49-F238E27FC236}">
                  <a16:creationId xmlns:a16="http://schemas.microsoft.com/office/drawing/2014/main" id="{BCC01DCA-9E4B-4A21-AD11-AC1E06A2D8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2" r="12632"/>
            <a:stretch/>
          </p:blipFill>
          <p:spPr>
            <a:xfrm>
              <a:off x="4064000" y="666750"/>
              <a:ext cx="4049743" cy="3048000"/>
            </a:xfrm>
            <a:prstGeom prst="rect">
              <a:avLst/>
            </a:prstGeom>
          </p:spPr>
        </p:pic>
        <p:pic>
          <p:nvPicPr>
            <p:cNvPr id="8" name="Picture 7">
              <a:extLst>
                <a:ext uri="{FF2B5EF4-FFF2-40B4-BE49-F238E27FC236}">
                  <a16:creationId xmlns:a16="http://schemas.microsoft.com/office/drawing/2014/main" id="{CD05FFDF-9DAD-4CD6-A6F6-4A07A640EE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82" r="12782"/>
            <a:stretch/>
          </p:blipFill>
          <p:spPr>
            <a:xfrm>
              <a:off x="8113743" y="666750"/>
              <a:ext cx="4049743" cy="3048000"/>
            </a:xfrm>
            <a:prstGeom prst="rect">
              <a:avLst/>
            </a:prstGeom>
          </p:spPr>
        </p:pic>
      </p:grpSp>
      <p:sp>
        <p:nvSpPr>
          <p:cNvPr id="9" name="Rectangle 8"/>
          <p:cNvSpPr/>
          <p:nvPr/>
        </p:nvSpPr>
        <p:spPr>
          <a:xfrm>
            <a:off x="1" y="615929"/>
            <a:ext cx="12192000" cy="3275012"/>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986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EE1A-FA62-410E-9874-F1C9269A638E}"/>
              </a:ext>
            </a:extLst>
          </p:cNvPr>
          <p:cNvSpPr>
            <a:spLocks noGrp="1"/>
          </p:cNvSpPr>
          <p:nvPr>
            <p:ph type="title"/>
          </p:nvPr>
        </p:nvSpPr>
        <p:spPr/>
        <p:txBody>
          <a:bodyPr/>
          <a:lstStyle/>
          <a:p>
            <a:r>
              <a:rPr lang="en-US" dirty="0"/>
              <a:t>Project Motivation</a:t>
            </a:r>
          </a:p>
        </p:txBody>
      </p:sp>
      <p:sp>
        <p:nvSpPr>
          <p:cNvPr id="6" name="Content Placeholder 5">
            <a:extLst>
              <a:ext uri="{FF2B5EF4-FFF2-40B4-BE49-F238E27FC236}">
                <a16:creationId xmlns:a16="http://schemas.microsoft.com/office/drawing/2014/main" id="{8F4D6FF7-02AB-4EAA-A4C4-1017C6182BFC}"/>
              </a:ext>
            </a:extLst>
          </p:cNvPr>
          <p:cNvSpPr>
            <a:spLocks noGrp="1"/>
          </p:cNvSpPr>
          <p:nvPr>
            <p:ph idx="1"/>
          </p:nvPr>
        </p:nvSpPr>
        <p:spPr/>
        <p:txBody>
          <a:bodyPr>
            <a:normAutofit lnSpcReduction="10000"/>
          </a:bodyPr>
          <a:lstStyle/>
          <a:p>
            <a:r>
              <a:rPr lang="en-US" dirty="0"/>
              <a:t>Project title: Design, Prototyping and Evaluation of Next Generation Public Safety User Interfaces</a:t>
            </a:r>
          </a:p>
          <a:p>
            <a:r>
              <a:rPr lang="en-US" dirty="0"/>
              <a:t>The project addresses Goal 2 of the NIST Public Safety Innovation Accelerator Program – User Interface (PSIAP-UI): </a:t>
            </a:r>
            <a:r>
              <a:rPr lang="en-US" dirty="0">
                <a:solidFill>
                  <a:srgbClr val="C00000"/>
                </a:solidFill>
              </a:rPr>
              <a:t>Research on the Effectiveness and Transferability of AR/VR Simulations. </a:t>
            </a:r>
          </a:p>
          <a:p>
            <a:r>
              <a:rPr lang="en-US" dirty="0">
                <a:solidFill>
                  <a:srgbClr val="C00000"/>
                </a:solidFill>
              </a:rPr>
              <a:t>Enabled by FirstNet</a:t>
            </a:r>
            <a:r>
              <a:rPr lang="en-US" dirty="0"/>
              <a:t>: new era of crisis management</a:t>
            </a:r>
          </a:p>
          <a:p>
            <a:pPr lvl="1"/>
            <a:r>
              <a:rPr lang="en-US" dirty="0"/>
              <a:t>Interoperable high-speed broadband LTE network </a:t>
            </a:r>
          </a:p>
          <a:p>
            <a:pPr lvl="1"/>
            <a:r>
              <a:rPr lang="en-US" dirty="0"/>
              <a:t>Handle critical situations that goes beyond a common voice communication channel</a:t>
            </a:r>
          </a:p>
          <a:p>
            <a:r>
              <a:rPr lang="en-US" dirty="0"/>
              <a:t>First responders will have the opportunity to: </a:t>
            </a:r>
          </a:p>
          <a:p>
            <a:pPr lvl="1"/>
            <a:r>
              <a:rPr lang="en-US" dirty="0"/>
              <a:t>Learn the precise </a:t>
            </a:r>
            <a:r>
              <a:rPr lang="en-US" dirty="0">
                <a:solidFill>
                  <a:srgbClr val="C00000"/>
                </a:solidFill>
              </a:rPr>
              <a:t>location of indoor and outdoor </a:t>
            </a:r>
            <a:r>
              <a:rPr lang="en-US" dirty="0"/>
              <a:t>points of interest</a:t>
            </a:r>
          </a:p>
          <a:p>
            <a:pPr lvl="1"/>
            <a:r>
              <a:rPr lang="en-US" dirty="0"/>
              <a:t>Receive </a:t>
            </a:r>
            <a:r>
              <a:rPr lang="en-US" dirty="0">
                <a:solidFill>
                  <a:srgbClr val="C00000"/>
                </a:solidFill>
              </a:rPr>
              <a:t>real-time data analytics </a:t>
            </a:r>
            <a:r>
              <a:rPr lang="en-US" dirty="0"/>
              <a:t>that are relevant to the mission</a:t>
            </a:r>
          </a:p>
          <a:p>
            <a:pPr lvl="1"/>
            <a:r>
              <a:rPr lang="en-US" dirty="0"/>
              <a:t>Have assurances for </a:t>
            </a:r>
            <a:r>
              <a:rPr lang="en-US" dirty="0">
                <a:solidFill>
                  <a:srgbClr val="C00000"/>
                </a:solidFill>
              </a:rPr>
              <a:t>clear and reliable mission critical voice communications</a:t>
            </a:r>
          </a:p>
          <a:p>
            <a:endParaRPr lang="en-US" dirty="0"/>
          </a:p>
        </p:txBody>
      </p:sp>
      <p:sp>
        <p:nvSpPr>
          <p:cNvPr id="5" name="Slide Number Placeholder 4">
            <a:extLst>
              <a:ext uri="{FF2B5EF4-FFF2-40B4-BE49-F238E27FC236}">
                <a16:creationId xmlns:a16="http://schemas.microsoft.com/office/drawing/2014/main" id="{1674F054-8EBC-4051-9079-FC7F4BCC606E}"/>
              </a:ext>
            </a:extLst>
          </p:cNvPr>
          <p:cNvSpPr>
            <a:spLocks noGrp="1"/>
          </p:cNvSpPr>
          <p:nvPr>
            <p:ph type="sldNum" sz="quarter" idx="12"/>
          </p:nvPr>
        </p:nvSpPr>
        <p:spPr/>
        <p:txBody>
          <a:bodyPr/>
          <a:lstStyle/>
          <a:p>
            <a:fld id="{909F0453-9E77-4A00-85FA-4AA24E2CF13D}" type="slidenum">
              <a:rPr lang="pt-BR" smtClean="0"/>
              <a:t>3</a:t>
            </a:fld>
            <a:endParaRPr lang="pt-BR"/>
          </a:p>
        </p:txBody>
      </p:sp>
    </p:spTree>
    <p:extLst>
      <p:ext uri="{BB962C8B-B14F-4D97-AF65-F5344CB8AC3E}">
        <p14:creationId xmlns:p14="http://schemas.microsoft.com/office/powerpoint/2010/main" val="390482052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dirty="0"/>
              <a:t>Requirement Analysis </a:t>
            </a:r>
            <a:br>
              <a:rPr lang="en-US" dirty="0"/>
            </a:br>
            <a:r>
              <a:rPr lang="en-US" dirty="0"/>
              <a:t>Results – 1-1 Interviews</a:t>
            </a:r>
          </a:p>
        </p:txBody>
      </p:sp>
      <p:sp>
        <p:nvSpPr>
          <p:cNvPr id="2" name="Content Placeholder 1"/>
          <p:cNvSpPr>
            <a:spLocks noGrp="1"/>
          </p:cNvSpPr>
          <p:nvPr>
            <p:ph idx="1"/>
          </p:nvPr>
        </p:nvSpPr>
        <p:spPr/>
        <p:txBody>
          <a:bodyPr>
            <a:normAutofit/>
          </a:bodyPr>
          <a:lstStyle/>
          <a:p>
            <a:pPr marL="0" indent="0">
              <a:buNone/>
            </a:pPr>
            <a:r>
              <a:rPr lang="en-US" b="1" dirty="0"/>
              <a:t>Demographics Questionnaire</a:t>
            </a:r>
          </a:p>
          <a:p>
            <a:r>
              <a:rPr lang="en-US" sz="2000" dirty="0"/>
              <a:t>13 first responders interviewed (2 female)</a:t>
            </a:r>
          </a:p>
          <a:p>
            <a:pPr lvl="1"/>
            <a:r>
              <a:rPr lang="en-US" sz="1600" dirty="0"/>
              <a:t>Durham Fire: 4</a:t>
            </a:r>
          </a:p>
          <a:p>
            <a:pPr lvl="1"/>
            <a:r>
              <a:rPr lang="en-US" sz="1600" dirty="0"/>
              <a:t>Wake County EMS: 5</a:t>
            </a:r>
          </a:p>
          <a:p>
            <a:pPr lvl="1"/>
            <a:r>
              <a:rPr lang="en-US" sz="1600" dirty="0"/>
              <a:t>Hillsborough Police: 4</a:t>
            </a:r>
          </a:p>
          <a:p>
            <a:r>
              <a:rPr lang="en-US" sz="2000" dirty="0"/>
              <a:t>Years of service average: </a:t>
            </a:r>
            <a:r>
              <a:rPr lang="en-US" sz="2000" i="1" dirty="0"/>
              <a:t>M=18 (SD=8.11)</a:t>
            </a:r>
          </a:p>
          <a:p>
            <a:pPr lvl="1"/>
            <a:r>
              <a:rPr lang="en-US" sz="1800" dirty="0"/>
              <a:t>One first responder with only 2 years of service</a:t>
            </a:r>
          </a:p>
          <a:p>
            <a:r>
              <a:rPr lang="en-US" sz="2000" dirty="0"/>
              <a:t>100% work at urban area</a:t>
            </a:r>
          </a:p>
          <a:p>
            <a:pPr lvl="1"/>
            <a:r>
              <a:rPr lang="en-US" sz="1600" dirty="0"/>
              <a:t>4 also work in suburban area</a:t>
            </a:r>
          </a:p>
          <a:p>
            <a:pPr lvl="1"/>
            <a:r>
              <a:rPr lang="en-US" sz="1600" dirty="0"/>
              <a:t>3 also work in rural area</a:t>
            </a:r>
          </a:p>
          <a:p>
            <a:r>
              <a:rPr lang="en-US" sz="2000" dirty="0"/>
              <a:t>Experience with tech (1-4): </a:t>
            </a:r>
            <a:r>
              <a:rPr lang="en-US" sz="2000" i="1" dirty="0"/>
              <a:t>M=2.7 (SD=0.69)</a:t>
            </a:r>
          </a:p>
          <a:p>
            <a:r>
              <a:rPr lang="en-US" sz="2000" dirty="0"/>
              <a:t>Willingness to adopt new tech (1-5): </a:t>
            </a:r>
            <a:r>
              <a:rPr lang="en-US" sz="2000" i="1" dirty="0"/>
              <a:t>M=3 (SD=1.03)</a:t>
            </a:r>
          </a:p>
          <a:p>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30</a:t>
            </a:fld>
            <a:endParaRPr lang="pt-BR"/>
          </a:p>
        </p:txBody>
      </p:sp>
      <p:pic>
        <p:nvPicPr>
          <p:cNvPr id="5" name="Picture 4"/>
          <p:cNvPicPr>
            <a:picLocks noChangeAspect="1"/>
          </p:cNvPicPr>
          <p:nvPr/>
        </p:nvPicPr>
        <p:blipFill>
          <a:blip r:embed="rId2"/>
          <a:stretch>
            <a:fillRect/>
          </a:stretch>
        </p:blipFill>
        <p:spPr>
          <a:xfrm>
            <a:off x="6787049" y="730252"/>
            <a:ext cx="4566751" cy="5237018"/>
          </a:xfrm>
          <a:prstGeom prst="rect">
            <a:avLst/>
          </a:prstGeom>
          <a:ln>
            <a:solidFill>
              <a:schemeClr val="tx1">
                <a:lumMod val="95000"/>
                <a:lumOff val="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2389171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dirty="0"/>
              <a:t>Requirement Analysis </a:t>
            </a:r>
            <a:br>
              <a:rPr lang="en-US" dirty="0"/>
            </a:br>
            <a:r>
              <a:rPr lang="en-US" dirty="0"/>
              <a:t>Results – 1-1 Interviews</a:t>
            </a:r>
          </a:p>
        </p:txBody>
      </p:sp>
      <p:sp>
        <p:nvSpPr>
          <p:cNvPr id="2" name="Content Placeholder 1"/>
          <p:cNvSpPr>
            <a:spLocks noGrp="1"/>
          </p:cNvSpPr>
          <p:nvPr>
            <p:ph sz="half" idx="1"/>
          </p:nvPr>
        </p:nvSpPr>
        <p:spPr/>
        <p:txBody>
          <a:bodyPr>
            <a:normAutofit/>
          </a:bodyPr>
          <a:lstStyle/>
          <a:p>
            <a:pPr marL="0" indent="0">
              <a:buNone/>
            </a:pPr>
            <a:r>
              <a:rPr lang="en-US" b="1" dirty="0"/>
              <a:t>Semi-structured Interviews</a:t>
            </a:r>
          </a:p>
          <a:p>
            <a:r>
              <a:rPr lang="en-US" sz="2000" dirty="0"/>
              <a:t>~6h of recordings (~25 minutes each interview)</a:t>
            </a:r>
          </a:p>
          <a:p>
            <a:r>
              <a:rPr lang="en-US" sz="2000" dirty="0"/>
              <a:t>Audio to text transcripts: IBM Watson Text to Speech</a:t>
            </a:r>
          </a:p>
          <a:p>
            <a:pPr lvl="1"/>
            <a:r>
              <a:rPr lang="en-US" sz="1600" dirty="0"/>
              <a:t>Good accuracy, but need an extra revision step </a:t>
            </a:r>
          </a:p>
          <a:p>
            <a:pPr lvl="1"/>
            <a:r>
              <a:rPr lang="en-US" sz="1600" dirty="0"/>
              <a:t>Allows for text analysis</a:t>
            </a:r>
          </a:p>
          <a:p>
            <a:r>
              <a:rPr lang="en-US" sz="2000" dirty="0"/>
              <a:t>Identification of possible use-case scenarios</a:t>
            </a:r>
          </a:p>
          <a:p>
            <a:r>
              <a:rPr lang="en-US" sz="2000" dirty="0"/>
              <a:t>Identification of desired user interfaces</a:t>
            </a:r>
          </a:p>
          <a:p>
            <a:pPr marL="0" indent="0">
              <a:buNone/>
            </a:pPr>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t>31</a:t>
            </a:fld>
            <a:endParaRPr lang="pt-BR"/>
          </a:p>
        </p:txBody>
      </p:sp>
      <p:pic>
        <p:nvPicPr>
          <p:cNvPr id="5" name="Picture 4"/>
          <p:cNvPicPr>
            <a:picLocks noChangeAspect="1"/>
          </p:cNvPicPr>
          <p:nvPr/>
        </p:nvPicPr>
        <p:blipFill>
          <a:blip r:embed="rId2"/>
          <a:stretch>
            <a:fillRect/>
          </a:stretch>
        </p:blipFill>
        <p:spPr>
          <a:xfrm>
            <a:off x="6820931" y="365127"/>
            <a:ext cx="4380386" cy="5683978"/>
          </a:xfrm>
          <a:prstGeom prst="rect">
            <a:avLst/>
          </a:prstGeom>
          <a:ln>
            <a:solidFill>
              <a:schemeClr val="tx1">
                <a:lumMod val="95000"/>
                <a:lumOff val="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74053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dirty="0"/>
              <a:t>Requirement Analysis </a:t>
            </a:r>
            <a:br>
              <a:rPr lang="en-US" dirty="0"/>
            </a:br>
            <a:r>
              <a:rPr lang="en-US" dirty="0"/>
              <a:t>Results – Text Analysis</a:t>
            </a:r>
          </a:p>
        </p:txBody>
      </p:sp>
      <p:sp>
        <p:nvSpPr>
          <p:cNvPr id="4" name="Slide Number Placeholder 3"/>
          <p:cNvSpPr>
            <a:spLocks noGrp="1"/>
          </p:cNvSpPr>
          <p:nvPr>
            <p:ph type="sldNum" sz="quarter" idx="12"/>
          </p:nvPr>
        </p:nvSpPr>
        <p:spPr/>
        <p:txBody>
          <a:bodyPr/>
          <a:lstStyle/>
          <a:p>
            <a:fld id="{909F0453-9E77-4A00-85FA-4AA24E2CF13D}" type="slidenum">
              <a:rPr lang="pt-BR" smtClean="0"/>
              <a:t>32</a:t>
            </a:fld>
            <a:endParaRPr lang="pt-BR"/>
          </a:p>
        </p:txBody>
      </p:sp>
      <p:pic>
        <p:nvPicPr>
          <p:cNvPr id="8" name="Content Placeholder 4">
            <a:extLst>
              <a:ext uri="{FF2B5EF4-FFF2-40B4-BE49-F238E27FC236}">
                <a16:creationId xmlns:a16="http://schemas.microsoft.com/office/drawing/2014/main" id="{28C37CFA-D3ED-4D1E-8843-F9A4279A83F4}"/>
              </a:ext>
            </a:extLst>
          </p:cNvPr>
          <p:cNvPicPr>
            <a:picLocks noGrp="1" noChangeAspect="1"/>
          </p:cNvPicPr>
          <p:nvPr>
            <p:ph idx="1"/>
          </p:nvPr>
        </p:nvPicPr>
        <p:blipFill>
          <a:blip r:embed="rId2"/>
          <a:stretch>
            <a:fillRect/>
          </a:stretch>
        </p:blipFill>
        <p:spPr>
          <a:xfrm>
            <a:off x="3531831" y="1690690"/>
            <a:ext cx="5128337" cy="4753970"/>
          </a:xfrm>
          <a:prstGeom prst="rect">
            <a:avLst/>
          </a:prstGeom>
        </p:spPr>
      </p:pic>
    </p:spTree>
    <p:extLst>
      <p:ext uri="{BB962C8B-B14F-4D97-AF65-F5344CB8AC3E}">
        <p14:creationId xmlns:p14="http://schemas.microsoft.com/office/powerpoint/2010/main" val="11012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a:lstStyle/>
          <a:p>
            <a:r>
              <a:rPr lang="en-US" sz="2800" dirty="0"/>
              <a:t>Requirement Analysis </a:t>
            </a:r>
            <a:br>
              <a:rPr lang="en-US" dirty="0"/>
            </a:br>
            <a:r>
              <a:rPr lang="en-US" dirty="0"/>
              <a:t>Results – Text Analysis for each PSO</a:t>
            </a:r>
          </a:p>
        </p:txBody>
      </p:sp>
      <p:sp>
        <p:nvSpPr>
          <p:cNvPr id="4" name="Slide Number Placeholder 3"/>
          <p:cNvSpPr>
            <a:spLocks noGrp="1"/>
          </p:cNvSpPr>
          <p:nvPr>
            <p:ph type="sldNum" sz="quarter" idx="12"/>
          </p:nvPr>
        </p:nvSpPr>
        <p:spPr/>
        <p:txBody>
          <a:bodyPr/>
          <a:lstStyle/>
          <a:p>
            <a:fld id="{909F0453-9E77-4A00-85FA-4AA24E2CF13D}" type="slidenum">
              <a:rPr lang="pt-BR" smtClean="0"/>
              <a:t>33</a:t>
            </a:fld>
            <a:endParaRPr lang="pt-BR"/>
          </a:p>
        </p:txBody>
      </p:sp>
      <p:pic>
        <p:nvPicPr>
          <p:cNvPr id="9" name="Picture 8">
            <a:extLst>
              <a:ext uri="{FF2B5EF4-FFF2-40B4-BE49-F238E27FC236}">
                <a16:creationId xmlns:a16="http://schemas.microsoft.com/office/drawing/2014/main" id="{A06E1752-5525-417D-B1D0-84C4FD5253FE}"/>
              </a:ext>
            </a:extLst>
          </p:cNvPr>
          <p:cNvPicPr>
            <a:picLocks noChangeAspect="1"/>
          </p:cNvPicPr>
          <p:nvPr/>
        </p:nvPicPr>
        <p:blipFill>
          <a:blip r:embed="rId2"/>
          <a:stretch>
            <a:fillRect/>
          </a:stretch>
        </p:blipFill>
        <p:spPr>
          <a:xfrm>
            <a:off x="533400" y="2171699"/>
            <a:ext cx="3681501" cy="3458129"/>
          </a:xfrm>
          <a:prstGeom prst="rect">
            <a:avLst/>
          </a:prstGeom>
        </p:spPr>
      </p:pic>
      <p:pic>
        <p:nvPicPr>
          <p:cNvPr id="10" name="Picture 9">
            <a:extLst>
              <a:ext uri="{FF2B5EF4-FFF2-40B4-BE49-F238E27FC236}">
                <a16:creationId xmlns:a16="http://schemas.microsoft.com/office/drawing/2014/main" id="{5146AF18-A7B0-436E-B1CD-83AE07E0E37C}"/>
              </a:ext>
            </a:extLst>
          </p:cNvPr>
          <p:cNvPicPr>
            <a:picLocks noChangeAspect="1"/>
          </p:cNvPicPr>
          <p:nvPr/>
        </p:nvPicPr>
        <p:blipFill>
          <a:blip r:embed="rId3"/>
          <a:stretch>
            <a:fillRect/>
          </a:stretch>
        </p:blipFill>
        <p:spPr>
          <a:xfrm>
            <a:off x="8358765" y="2171699"/>
            <a:ext cx="3562555" cy="3458129"/>
          </a:xfrm>
          <a:prstGeom prst="rect">
            <a:avLst/>
          </a:prstGeom>
        </p:spPr>
      </p:pic>
      <p:sp>
        <p:nvSpPr>
          <p:cNvPr id="12" name="TextBox 11">
            <a:extLst>
              <a:ext uri="{FF2B5EF4-FFF2-40B4-BE49-F238E27FC236}">
                <a16:creationId xmlns:a16="http://schemas.microsoft.com/office/drawing/2014/main" id="{9A705D02-1150-4AC3-9E29-8900D15ACC58}"/>
              </a:ext>
            </a:extLst>
          </p:cNvPr>
          <p:cNvSpPr txBox="1"/>
          <p:nvPr/>
        </p:nvSpPr>
        <p:spPr>
          <a:xfrm>
            <a:off x="2074228" y="1682234"/>
            <a:ext cx="739305" cy="461665"/>
          </a:xfrm>
          <a:prstGeom prst="rect">
            <a:avLst/>
          </a:prstGeom>
          <a:noFill/>
        </p:spPr>
        <p:txBody>
          <a:bodyPr wrap="none" rtlCol="0">
            <a:spAutoFit/>
          </a:bodyPr>
          <a:lstStyle/>
          <a:p>
            <a:r>
              <a:rPr lang="en-US" sz="2400" dirty="0"/>
              <a:t>EMS</a:t>
            </a:r>
          </a:p>
        </p:txBody>
      </p:sp>
      <p:sp>
        <p:nvSpPr>
          <p:cNvPr id="13" name="TextBox 12">
            <a:extLst>
              <a:ext uri="{FF2B5EF4-FFF2-40B4-BE49-F238E27FC236}">
                <a16:creationId xmlns:a16="http://schemas.microsoft.com/office/drawing/2014/main" id="{79C32293-12C6-488F-9D1D-D392770C770D}"/>
              </a:ext>
            </a:extLst>
          </p:cNvPr>
          <p:cNvSpPr txBox="1"/>
          <p:nvPr/>
        </p:nvSpPr>
        <p:spPr>
          <a:xfrm>
            <a:off x="9906645" y="1682232"/>
            <a:ext cx="466794" cy="461665"/>
          </a:xfrm>
          <a:prstGeom prst="rect">
            <a:avLst/>
          </a:prstGeom>
          <a:noFill/>
        </p:spPr>
        <p:txBody>
          <a:bodyPr wrap="none" rtlCol="0">
            <a:spAutoFit/>
          </a:bodyPr>
          <a:lstStyle/>
          <a:p>
            <a:r>
              <a:rPr lang="en-US" sz="2400" dirty="0"/>
              <a:t>FF</a:t>
            </a:r>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C8AF8D40-44CD-4BB6-85B9-846574C2C15E}"/>
                  </a:ext>
                </a:extLst>
              </p:cNvPr>
              <p:cNvGraphicFramePr>
                <a:graphicFrameLocks noChangeAspect="1"/>
              </p:cNvGraphicFramePr>
              <p:nvPr>
                <p:extLst>
                  <p:ext uri="{D42A27DB-BD31-4B8C-83A1-F6EECF244321}">
                    <p14:modId xmlns:p14="http://schemas.microsoft.com/office/powerpoint/2010/main" val="983953839"/>
                  </p:ext>
                </p:extLst>
              </p:nvPr>
            </p:nvGraphicFramePr>
            <p:xfrm>
              <a:off x="533399" y="1690690"/>
              <a:ext cx="3755967" cy="4144844"/>
            </p:xfrm>
            <a:graphic>
              <a:graphicData uri="http://schemas.microsoft.com/office/powerpoint/2016/sectionzoom">
                <psez:sectionZm>
                  <psez:sectionZmObj sectionId="{68709BAD-60D1-4069-82AD-1A32AB78240D}">
                    <psez:zmPr id="{C330279B-3C09-4456-A9FD-661F569755D8}" imageType="cover" transitionDur="1000">
                      <p166:blipFill xmlns:p166="http://schemas.microsoft.com/office/powerpoint/2016/6/main">
                        <a:blip r:embed="rId4"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3755967" cy="4144844"/>
                        </a:xfrm>
                        <a:prstGeom prst="rect">
                          <a:avLst/>
                        </a:prstGeom>
                        <a:ln w="3175">
                          <a:noFill/>
                        </a:ln>
                      </p166:spPr>
                    </psez:zmPr>
                  </psez:sectionZmObj>
                </psez:sectionZm>
              </a:graphicData>
            </a:graphic>
          </p:graphicFrame>
        </mc:Choice>
        <mc:Fallback xmlns="">
          <p:pic>
            <p:nvPicPr>
              <p:cNvPr id="3" name="Section Zoom 2">
                <a:hlinkClick r:id="rId5" action="ppaction://hlinksldjump"/>
                <a:extLst>
                  <a:ext uri="{FF2B5EF4-FFF2-40B4-BE49-F238E27FC236}">
                    <a16:creationId xmlns:a16="http://schemas.microsoft.com/office/drawing/2014/main" id="{C8AF8D40-44CD-4BB6-85B9-846574C2C15E}"/>
                  </a:ext>
                </a:extLst>
              </p:cNvPr>
              <p:cNvPicPr>
                <a:picLocks noGrp="1" noRot="1" noChangeAspect="1" noMove="1" noResize="1" noEditPoints="1" noAdjustHandles="1" noChangeArrowheads="1" noChangeShapeType="1"/>
              </p:cNvPicPr>
              <p:nvPr/>
            </p:nvPicPr>
            <p:blipFill>
              <a:blip r:embed="rId6" cstate="print">
                <a:extLst>
                  <a:ext uri="{28A0092B-C50C-407E-A947-70E740481C1C}">
                    <a14:useLocalDpi xmlns:a14="http://schemas.microsoft.com/office/drawing/2010/main" val="0"/>
                  </a:ext>
                </a:extLst>
              </a:blip>
              <a:stretch>
                <a:fillRect/>
              </a:stretch>
            </p:blipFill>
            <p:spPr>
              <a:xfrm>
                <a:off x="533399" y="1690690"/>
                <a:ext cx="3755967" cy="4144844"/>
              </a:xfrm>
              <a:prstGeom prst="rect">
                <a:avLst/>
              </a:prstGeom>
              <a:ln w="3175">
                <a:noFill/>
              </a:ln>
            </p:spPr>
          </p:pic>
        </mc:Fallback>
      </mc:AlternateContent>
      <p:sp>
        <p:nvSpPr>
          <p:cNvPr id="16" name="TextBox 15">
            <a:extLst>
              <a:ext uri="{FF2B5EF4-FFF2-40B4-BE49-F238E27FC236}">
                <a16:creationId xmlns:a16="http://schemas.microsoft.com/office/drawing/2014/main" id="{F03F3304-7AA5-4D8C-BA2B-752EA1A99FED}"/>
              </a:ext>
            </a:extLst>
          </p:cNvPr>
          <p:cNvSpPr txBox="1"/>
          <p:nvPr/>
        </p:nvSpPr>
        <p:spPr>
          <a:xfrm>
            <a:off x="6017004" y="1682232"/>
            <a:ext cx="465192" cy="461665"/>
          </a:xfrm>
          <a:prstGeom prst="rect">
            <a:avLst/>
          </a:prstGeom>
          <a:noFill/>
        </p:spPr>
        <p:txBody>
          <a:bodyPr wrap="none" rtlCol="0">
            <a:spAutoFit/>
          </a:bodyPr>
          <a:lstStyle/>
          <a:p>
            <a:r>
              <a:rPr lang="en-US" sz="2400" dirty="0"/>
              <a:t>LE</a:t>
            </a:r>
          </a:p>
        </p:txBody>
      </p:sp>
      <mc:AlternateContent xmlns:mc="http://schemas.openxmlformats.org/markup-compatibility/2006" xmlns:psez="http://schemas.microsoft.com/office/powerpoint/2016/sectionzoom">
        <mc:Choice Requires="psez">
          <p:graphicFrame>
            <p:nvGraphicFramePr>
              <p:cNvPr id="18" name="Section Zoom 17">
                <a:extLst>
                  <a:ext uri="{FF2B5EF4-FFF2-40B4-BE49-F238E27FC236}">
                    <a16:creationId xmlns:a16="http://schemas.microsoft.com/office/drawing/2014/main" id="{B3AE0E4F-103C-491B-B5C7-A8B434BF3B15}"/>
                  </a:ext>
                </a:extLst>
              </p:cNvPr>
              <p:cNvGraphicFramePr>
                <a:graphicFrameLocks noChangeAspect="1"/>
              </p:cNvGraphicFramePr>
              <p:nvPr>
                <p:extLst>
                  <p:ext uri="{D42A27DB-BD31-4B8C-83A1-F6EECF244321}">
                    <p14:modId xmlns:p14="http://schemas.microsoft.com/office/powerpoint/2010/main" val="3971911864"/>
                  </p:ext>
                </p:extLst>
              </p:nvPr>
            </p:nvGraphicFramePr>
            <p:xfrm>
              <a:off x="8308570" y="1690690"/>
              <a:ext cx="3612749" cy="4144843"/>
            </p:xfrm>
            <a:graphic>
              <a:graphicData uri="http://schemas.microsoft.com/office/powerpoint/2016/sectionzoom">
                <psez:sectionZm>
                  <psez:sectionZmObj sectionId="{8C5D739B-7DB3-48FB-9970-6E534C3617D0}">
                    <psez:zmPr id="{EED2C4CB-BB18-4F48-933B-31550EAF6AB2}" imageType="cover" transitionDur="1000">
                      <p166:blipFill xmlns:p166="http://schemas.microsoft.com/office/powerpoint/2016/6/main">
                        <a:blip r:embed="rId7" cstate="print">
                          <a:extLst>
                            <a:ext uri="{28A0092B-C50C-407E-A947-70E740481C1C}">
                              <a14:useLocalDpi xmlns:a14="http://schemas.microsoft.com/office/drawing/2010/main" val="0"/>
                            </a:ext>
                          </a:extLst>
                        </a:blip>
                        <a:stretch>
                          <a:fillRect/>
                        </a:stretch>
                      </p166:blipFill>
                      <p166:spPr xmlns:p166="http://schemas.microsoft.com/office/powerpoint/2016/6/main">
                        <a:xfrm>
                          <a:off x="0" y="0"/>
                          <a:ext cx="3612749" cy="4144843"/>
                        </a:xfrm>
                        <a:prstGeom prst="rect">
                          <a:avLst/>
                        </a:prstGeom>
                        <a:ln w="3175">
                          <a:noFill/>
                        </a:ln>
                      </p166:spPr>
                    </psez:zmPr>
                  </psez:sectionZmObj>
                </psez:sectionZm>
              </a:graphicData>
            </a:graphic>
          </p:graphicFrame>
        </mc:Choice>
        <mc:Fallback xmlns="">
          <p:pic>
            <p:nvPicPr>
              <p:cNvPr id="18" name="Section Zoom 17">
                <a:hlinkClick r:id="rId8" action="ppaction://hlinksldjump"/>
                <a:extLst>
                  <a:ext uri="{FF2B5EF4-FFF2-40B4-BE49-F238E27FC236}">
                    <a16:creationId xmlns:a16="http://schemas.microsoft.com/office/drawing/2014/main" id="{B3AE0E4F-103C-491B-B5C7-A8B434BF3B15}"/>
                  </a:ext>
                </a:extLst>
              </p:cNvPr>
              <p:cNvPicPr>
                <a:picLocks noGrp="1" noRot="1" noChangeAspect="1" noMove="1" noResize="1" noEditPoints="1" noAdjustHandles="1" noChangeArrowheads="1" noChangeShapeType="1"/>
              </p:cNvPicPr>
              <p:nvPr/>
            </p:nvPicPr>
            <p:blipFill>
              <a:blip r:embed="rId9" cstate="print">
                <a:extLst>
                  <a:ext uri="{28A0092B-C50C-407E-A947-70E740481C1C}">
                    <a14:useLocalDpi xmlns:a14="http://schemas.microsoft.com/office/drawing/2010/main" val="0"/>
                  </a:ext>
                </a:extLst>
              </a:blip>
              <a:stretch>
                <a:fillRect/>
              </a:stretch>
            </p:blipFill>
            <p:spPr>
              <a:xfrm>
                <a:off x="8308570" y="1690690"/>
                <a:ext cx="3612749" cy="4144843"/>
              </a:xfrm>
              <a:prstGeom prst="rect">
                <a:avLst/>
              </a:prstGeom>
              <a:ln w="3175">
                <a:noFill/>
              </a:ln>
            </p:spPr>
          </p:pic>
        </mc:Fallback>
      </mc:AlternateContent>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41745" y="2203160"/>
            <a:ext cx="3380089" cy="3573109"/>
          </a:xfrm>
          <a:prstGeom prst="rect">
            <a:avLst/>
          </a:prstGeom>
        </p:spPr>
      </p:pic>
      <mc:AlternateContent xmlns:mc="http://schemas.openxmlformats.org/markup-compatibility/2006" xmlns:psez="http://schemas.microsoft.com/office/powerpoint/2016/sectionzoom">
        <mc:Choice Requires="psez">
          <p:graphicFrame>
            <p:nvGraphicFramePr>
              <p:cNvPr id="5" name="Section Zoom 4">
                <a:extLst>
                  <a:ext uri="{FF2B5EF4-FFF2-40B4-BE49-F238E27FC236}">
                    <a16:creationId xmlns:a16="http://schemas.microsoft.com/office/drawing/2014/main" id="{6AA5A3F3-4EE5-DF49-80E4-E0386DD0FE49}"/>
                  </a:ext>
                </a:extLst>
              </p:cNvPr>
              <p:cNvGraphicFramePr>
                <a:graphicFrameLocks noChangeAspect="1"/>
              </p:cNvGraphicFramePr>
              <p:nvPr>
                <p:extLst>
                  <p:ext uri="{D42A27DB-BD31-4B8C-83A1-F6EECF244321}">
                    <p14:modId xmlns:p14="http://schemas.microsoft.com/office/powerpoint/2010/main" val="3038967385"/>
                  </p:ext>
                </p:extLst>
              </p:nvPr>
            </p:nvGraphicFramePr>
            <p:xfrm>
              <a:off x="4339561" y="1682231"/>
              <a:ext cx="3867195" cy="4153301"/>
            </p:xfrm>
            <a:graphic>
              <a:graphicData uri="http://schemas.microsoft.com/office/powerpoint/2016/sectionzoom">
                <psez:sectionZm>
                  <psez:sectionZmObj sectionId="{8E24F280-77E5-4955-920E-8FEAD37BA1AD}">
                    <psez:zmPr id="{92198EFB-50C4-D044-8389-6ACA2B742BBA}" imageType="cover" transitionDur="1000">
                      <p166:blipFill xmlns:p166="http://schemas.microsoft.com/office/powerpoint/2016/6/main">
                        <a:blip r:embed="rId11">
                          <a:extLst>
                            <a:ext uri="{28A0092B-C50C-407E-A947-70E740481C1C}">
                              <a14:useLocalDpi xmlns:a14="http://schemas.microsoft.com/office/drawing/2010/main" val="0"/>
                            </a:ext>
                          </a:extLst>
                        </a:blip>
                        <a:stretch>
                          <a:fillRect/>
                        </a:stretch>
                      </p166:blipFill>
                      <p166:spPr xmlns:p166="http://schemas.microsoft.com/office/powerpoint/2016/6/main">
                        <a:xfrm>
                          <a:off x="0" y="0"/>
                          <a:ext cx="3867195" cy="4153301"/>
                        </a:xfrm>
                        <a:prstGeom prst="rect">
                          <a:avLst/>
                        </a:prstGeom>
                        <a:solidFill>
                          <a:schemeClr val="bg1">
                            <a:alpha val="0"/>
                          </a:schemeClr>
                        </a:solidFill>
                        <a:ln w="3175">
                          <a:noFill/>
                        </a:ln>
                      </p166:spPr>
                    </psez:zmPr>
                  </psez:sectionZmObj>
                </psez:sectionZm>
              </a:graphicData>
            </a:graphic>
          </p:graphicFrame>
        </mc:Choice>
        <mc:Fallback xmlns="">
          <p:pic>
            <p:nvPicPr>
              <p:cNvPr id="5" name="Section Zoom 4">
                <a:hlinkClick r:id="rId12" action="ppaction://hlinksldjump"/>
                <a:extLst>
                  <a:ext uri="{FF2B5EF4-FFF2-40B4-BE49-F238E27FC236}">
                    <a16:creationId xmlns:a16="http://schemas.microsoft.com/office/drawing/2014/main" id="{6AA5A3F3-4EE5-DF49-80E4-E0386DD0FE49}"/>
                  </a:ext>
                </a:extLst>
              </p:cNvPr>
              <p:cNvPicPr>
                <a:picLocks noGrp="1" noRot="1" noChangeAspect="1" noMove="1" noResize="1" noEditPoints="1" noAdjustHandles="1" noChangeArrowheads="1" noChangeShapeType="1"/>
              </p:cNvPicPr>
              <p:nvPr/>
            </p:nvPicPr>
            <p:blipFill>
              <a:blip r:embed="rId13">
                <a:extLst>
                  <a:ext uri="{28A0092B-C50C-407E-A947-70E740481C1C}">
                    <a14:useLocalDpi xmlns:a14="http://schemas.microsoft.com/office/drawing/2010/main" val="0"/>
                  </a:ext>
                </a:extLst>
              </a:blip>
              <a:stretch>
                <a:fillRect/>
              </a:stretch>
            </p:blipFill>
            <p:spPr>
              <a:xfrm>
                <a:off x="4339561" y="1682231"/>
                <a:ext cx="3867195" cy="4153301"/>
              </a:xfrm>
              <a:prstGeom prst="rect">
                <a:avLst/>
              </a:prstGeom>
              <a:solidFill>
                <a:schemeClr val="bg1">
                  <a:alpha val="0"/>
                </a:schemeClr>
              </a:solidFill>
              <a:ln w="3175">
                <a:noFill/>
              </a:ln>
            </p:spPr>
          </p:pic>
        </mc:Fallback>
      </mc:AlternateContent>
    </p:spTree>
    <p:extLst>
      <p:ext uri="{BB962C8B-B14F-4D97-AF65-F5344CB8AC3E}">
        <p14:creationId xmlns:p14="http://schemas.microsoft.com/office/powerpoint/2010/main" val="188110316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 done with PSOs</a:t>
            </a:r>
          </a:p>
        </p:txBody>
      </p:sp>
      <p:sp>
        <p:nvSpPr>
          <p:cNvPr id="3" name="Content Placeholder 2"/>
          <p:cNvSpPr>
            <a:spLocks noGrp="1"/>
          </p:cNvSpPr>
          <p:nvPr>
            <p:ph idx="1"/>
          </p:nvPr>
        </p:nvSpPr>
        <p:spPr>
          <a:xfrm>
            <a:off x="1152192" y="2113852"/>
            <a:ext cx="3020367" cy="4351338"/>
          </a:xfrm>
        </p:spPr>
        <p:txBody>
          <a:bodyPr numCol="1"/>
          <a:lstStyle/>
          <a:p>
            <a:r>
              <a:rPr lang="en-US" sz="2000" dirty="0"/>
              <a:t>1-on-1 Interviews: 5</a:t>
            </a:r>
          </a:p>
          <a:p>
            <a:r>
              <a:rPr lang="en-US" sz="2000" dirty="0"/>
              <a:t>Training observations: 2</a:t>
            </a:r>
          </a:p>
          <a:p>
            <a:r>
              <a:rPr lang="en-US" sz="2000" dirty="0"/>
              <a:t>Group discussions: 2</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909F0453-9E77-4A00-85FA-4AA24E2CF13D}" type="slidenum">
              <a:rPr lang="pt-BR" smtClean="0"/>
              <a:pPr/>
              <a:t>34</a:t>
            </a:fld>
            <a:endParaRPr lang="pt-BR"/>
          </a:p>
        </p:txBody>
      </p:sp>
      <p:sp>
        <p:nvSpPr>
          <p:cNvPr id="5" name="Content Placeholder 2"/>
          <p:cNvSpPr txBox="1">
            <a:spLocks/>
          </p:cNvSpPr>
          <p:nvPr/>
        </p:nvSpPr>
        <p:spPr>
          <a:xfrm>
            <a:off x="5588055" y="2112501"/>
            <a:ext cx="2938096" cy="4351338"/>
          </a:xfrm>
          <a:prstGeom prst="rect">
            <a:avLst/>
          </a:prstGeom>
        </p:spPr>
        <p:txBody>
          <a:bodyPr vert="horz" lIns="91440" tIns="45720" rIns="91440" bIns="45720" numCol="1"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1-on-1 Interviews: 4</a:t>
            </a:r>
          </a:p>
          <a:p>
            <a:r>
              <a:rPr lang="en-US" sz="2000" dirty="0"/>
              <a:t>Training observations: 1</a:t>
            </a:r>
          </a:p>
          <a:p>
            <a:r>
              <a:rPr lang="en-US" sz="2000" dirty="0"/>
              <a:t>Group discussions:2</a:t>
            </a:r>
          </a:p>
          <a:p>
            <a:r>
              <a:rPr lang="en-US" sz="2000" dirty="0"/>
              <a:t>Ride-</a:t>
            </a:r>
            <a:r>
              <a:rPr lang="en-US" sz="2000" dirty="0" err="1"/>
              <a:t>alongs</a:t>
            </a:r>
            <a:r>
              <a:rPr lang="en-US" sz="2000" dirty="0"/>
              <a:t>: 1</a:t>
            </a:r>
          </a:p>
          <a:p>
            <a:pPr lvl="1"/>
            <a:endParaRPr lang="en-US" dirty="0"/>
          </a:p>
        </p:txBody>
      </p:sp>
      <p:sp>
        <p:nvSpPr>
          <p:cNvPr id="6" name="Content Placeholder 2"/>
          <p:cNvSpPr txBox="1">
            <a:spLocks/>
          </p:cNvSpPr>
          <p:nvPr/>
        </p:nvSpPr>
        <p:spPr>
          <a:xfrm>
            <a:off x="8851865" y="2112501"/>
            <a:ext cx="2888779" cy="4351338"/>
          </a:xfrm>
          <a:prstGeom prst="rect">
            <a:avLst/>
          </a:prstGeom>
        </p:spPr>
        <p:txBody>
          <a:bodyPr vert="horz" lIns="91440" tIns="45720" rIns="91440" bIns="45720" numCol="1"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1-on-1 Interviews: 4</a:t>
            </a:r>
          </a:p>
          <a:p>
            <a:r>
              <a:rPr lang="en-US" sz="2000" dirty="0"/>
              <a:t>Training observations: 1</a:t>
            </a:r>
          </a:p>
          <a:p>
            <a:r>
              <a:rPr lang="en-US" sz="2000" dirty="0"/>
              <a:t>Group discussions: 2</a:t>
            </a:r>
          </a:p>
        </p:txBody>
      </p:sp>
      <p:sp>
        <p:nvSpPr>
          <p:cNvPr id="7" name="TextBox 6"/>
          <p:cNvSpPr txBox="1"/>
          <p:nvPr/>
        </p:nvSpPr>
        <p:spPr>
          <a:xfrm>
            <a:off x="5588055" y="1565341"/>
            <a:ext cx="2356607" cy="461665"/>
          </a:xfrm>
          <a:prstGeom prst="rect">
            <a:avLst/>
          </a:prstGeom>
          <a:noFill/>
        </p:spPr>
        <p:txBody>
          <a:bodyPr wrap="none" rtlCol="0">
            <a:spAutoFit/>
          </a:bodyPr>
          <a:lstStyle/>
          <a:p>
            <a:r>
              <a:rPr lang="en-US" sz="2400" dirty="0"/>
              <a:t>Law Enforcement</a:t>
            </a:r>
          </a:p>
        </p:txBody>
      </p:sp>
      <p:sp>
        <p:nvSpPr>
          <p:cNvPr id="8" name="TextBox 7"/>
          <p:cNvSpPr txBox="1"/>
          <p:nvPr/>
        </p:nvSpPr>
        <p:spPr>
          <a:xfrm>
            <a:off x="8851865" y="1565340"/>
            <a:ext cx="1594732" cy="461665"/>
          </a:xfrm>
          <a:prstGeom prst="rect">
            <a:avLst/>
          </a:prstGeom>
          <a:noFill/>
        </p:spPr>
        <p:txBody>
          <a:bodyPr wrap="none" rtlCol="0">
            <a:spAutoFit/>
          </a:bodyPr>
          <a:lstStyle/>
          <a:p>
            <a:r>
              <a:rPr lang="en-US" sz="2400" dirty="0"/>
              <a:t>Firefighters</a:t>
            </a:r>
            <a:endParaRPr lang="en-US" sz="2000" dirty="0"/>
          </a:p>
        </p:txBody>
      </p:sp>
      <p:sp>
        <p:nvSpPr>
          <p:cNvPr id="9" name="TextBox 8"/>
          <p:cNvSpPr txBox="1"/>
          <p:nvPr/>
        </p:nvSpPr>
        <p:spPr>
          <a:xfrm>
            <a:off x="1152192" y="1565341"/>
            <a:ext cx="3716017" cy="461665"/>
          </a:xfrm>
          <a:prstGeom prst="rect">
            <a:avLst/>
          </a:prstGeom>
          <a:noFill/>
        </p:spPr>
        <p:txBody>
          <a:bodyPr wrap="none" rtlCol="0">
            <a:spAutoFit/>
          </a:bodyPr>
          <a:lstStyle/>
          <a:p>
            <a:r>
              <a:rPr lang="en-US" sz="2400" dirty="0"/>
              <a:t>Emergency Medical Services</a:t>
            </a:r>
          </a:p>
        </p:txBody>
      </p:sp>
    </p:spTree>
    <p:extLst>
      <p:ext uri="{BB962C8B-B14F-4D97-AF65-F5344CB8AC3E}">
        <p14:creationId xmlns:p14="http://schemas.microsoft.com/office/powerpoint/2010/main" val="704619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a:t>
            </a:r>
            <a:br>
              <a:rPr lang="en-US" sz="2800" dirty="0"/>
            </a:br>
            <a:r>
              <a:rPr lang="en-US" dirty="0"/>
              <a:t>Challenges</a:t>
            </a:r>
          </a:p>
        </p:txBody>
      </p:sp>
      <p:sp>
        <p:nvSpPr>
          <p:cNvPr id="6" name="Content Placeholder 5"/>
          <p:cNvSpPr>
            <a:spLocks noGrp="1"/>
          </p:cNvSpPr>
          <p:nvPr>
            <p:ph sz="half" idx="1"/>
          </p:nvPr>
        </p:nvSpPr>
        <p:spPr>
          <a:xfrm>
            <a:off x="838200" y="2467429"/>
            <a:ext cx="5181600" cy="3709533"/>
          </a:xfrm>
        </p:spPr>
        <p:txBody>
          <a:bodyPr/>
          <a:lstStyle/>
          <a:p>
            <a:r>
              <a:rPr lang="en-US" dirty="0"/>
              <a:t>Although PSOs were excited about the project and willing to contribute, they have a busy schedule.</a:t>
            </a:r>
          </a:p>
          <a:p>
            <a:r>
              <a:rPr lang="en-US" dirty="0"/>
              <a:t>Scheduling of meetings, interviews, training observations required some negotiation</a:t>
            </a:r>
          </a:p>
          <a:p>
            <a:r>
              <a:rPr lang="en-US" dirty="0"/>
              <a:t>Re-scheduling</a:t>
            </a:r>
          </a:p>
          <a:p>
            <a:endParaRPr lang="en-US" dirty="0"/>
          </a:p>
        </p:txBody>
      </p:sp>
      <p:sp>
        <p:nvSpPr>
          <p:cNvPr id="7" name="Content Placeholder 6"/>
          <p:cNvSpPr>
            <a:spLocks noGrp="1"/>
          </p:cNvSpPr>
          <p:nvPr>
            <p:ph sz="half" idx="2"/>
          </p:nvPr>
        </p:nvSpPr>
        <p:spPr>
          <a:xfrm>
            <a:off x="6172200" y="2467429"/>
            <a:ext cx="5181600" cy="3709534"/>
          </a:xfrm>
        </p:spPr>
        <p:txBody>
          <a:bodyPr/>
          <a:lstStyle/>
          <a:p>
            <a:r>
              <a:rPr lang="en-US" dirty="0"/>
              <a:t>Collect the first responders perception without the influence of our ideas about the project</a:t>
            </a:r>
          </a:p>
          <a:p>
            <a:r>
              <a:rPr lang="en-US" dirty="0"/>
              <a:t>Capture their needs and requests</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909F0453-9E77-4A00-85FA-4AA24E2CF13D}" type="slidenum">
              <a:rPr lang="pt-BR" smtClean="0"/>
              <a:t>35</a:t>
            </a:fld>
            <a:endParaRPr lang="pt-BR"/>
          </a:p>
        </p:txBody>
      </p:sp>
      <p:sp>
        <p:nvSpPr>
          <p:cNvPr id="8" name="TextBox 7"/>
          <p:cNvSpPr txBox="1"/>
          <p:nvPr/>
        </p:nvSpPr>
        <p:spPr>
          <a:xfrm>
            <a:off x="2166284" y="1777359"/>
            <a:ext cx="2525436" cy="461665"/>
          </a:xfrm>
          <a:prstGeom prst="rect">
            <a:avLst/>
          </a:prstGeom>
          <a:noFill/>
        </p:spPr>
        <p:txBody>
          <a:bodyPr wrap="none" rtlCol="0">
            <a:spAutoFit/>
          </a:bodyPr>
          <a:lstStyle/>
          <a:p>
            <a:pPr algn="ctr"/>
            <a:r>
              <a:rPr lang="en-US" sz="2400" dirty="0"/>
              <a:t>Logistic Challenges</a:t>
            </a:r>
          </a:p>
        </p:txBody>
      </p:sp>
      <p:sp>
        <p:nvSpPr>
          <p:cNvPr id="9" name="TextBox 8"/>
          <p:cNvSpPr txBox="1"/>
          <p:nvPr/>
        </p:nvSpPr>
        <p:spPr>
          <a:xfrm>
            <a:off x="7500283" y="1777358"/>
            <a:ext cx="2730619" cy="461665"/>
          </a:xfrm>
          <a:prstGeom prst="rect">
            <a:avLst/>
          </a:prstGeom>
          <a:noFill/>
        </p:spPr>
        <p:txBody>
          <a:bodyPr wrap="none" rtlCol="0">
            <a:spAutoFit/>
          </a:bodyPr>
          <a:lstStyle/>
          <a:p>
            <a:pPr algn="ctr"/>
            <a:r>
              <a:rPr lang="en-US" sz="2400" dirty="0"/>
              <a:t>Research Challenges</a:t>
            </a:r>
          </a:p>
        </p:txBody>
      </p:sp>
    </p:spTree>
    <p:extLst>
      <p:ext uri="{BB962C8B-B14F-4D97-AF65-F5344CB8AC3E}">
        <p14:creationId xmlns:p14="http://schemas.microsoft.com/office/powerpoint/2010/main" val="86841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dirty="0">
                <a:hlinkClick r:id="rId2"/>
              </a:rPr>
              <a:t>https://sites.duke.edu/psui/</a:t>
            </a:r>
            <a:endParaRPr lang="en-US" dirty="0"/>
          </a:p>
          <a:p>
            <a:r>
              <a:rPr lang="en-US" dirty="0"/>
              <a:t>The knowledge generated by this project will be maintained and made available to the public.</a:t>
            </a:r>
          </a:p>
          <a:p>
            <a:r>
              <a:rPr lang="en-US" dirty="0"/>
              <a:t>PSOs around the country and industry providers will be able to leverage the materials and methods used in the design, prototyping and evaluation of next generation user interfaces.</a:t>
            </a:r>
          </a:p>
          <a:p>
            <a:endParaRPr lang="en-US" dirty="0"/>
          </a:p>
          <a:p>
            <a:endParaRPr lang="en-US" dirty="0"/>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p:txBody>
          <a:bodyPr/>
          <a:lstStyle/>
          <a:p>
            <a:fld id="{909F0453-9E77-4A00-85FA-4AA24E2CF13D}" type="slidenum">
              <a:rPr lang="pt-BR" smtClean="0"/>
              <a:t>36</a:t>
            </a:fld>
            <a:endParaRPr lang="pt-BR"/>
          </a:p>
        </p:txBody>
      </p:sp>
      <p:sp>
        <p:nvSpPr>
          <p:cNvPr id="6" name="Title 4"/>
          <p:cNvSpPr>
            <a:spLocks noGrp="1"/>
          </p:cNvSpPr>
          <p:nvPr>
            <p:ph type="title"/>
          </p:nvPr>
        </p:nvSpPr>
        <p:spPr>
          <a:xfrm>
            <a:off x="838200" y="365127"/>
            <a:ext cx="10515600" cy="1325563"/>
          </a:xfrm>
        </p:spPr>
        <p:txBody>
          <a:bodyPr/>
          <a:lstStyle/>
          <a:p>
            <a:r>
              <a:rPr lang="en-US" dirty="0"/>
              <a:t>Public Safety User Interfaces Resource Library</a:t>
            </a:r>
          </a:p>
        </p:txBody>
      </p:sp>
      <p:pic>
        <p:nvPicPr>
          <p:cNvPr id="7" name="Picture 6">
            <a:extLst>
              <a:ext uri="{FF2B5EF4-FFF2-40B4-BE49-F238E27FC236}">
                <a16:creationId xmlns:a16="http://schemas.microsoft.com/office/drawing/2014/main" id="{B14CB2FC-0460-4261-92AF-8C00835C59B5}"/>
              </a:ext>
            </a:extLst>
          </p:cNvPr>
          <p:cNvPicPr>
            <a:picLocks noChangeAspect="1"/>
          </p:cNvPicPr>
          <p:nvPr/>
        </p:nvPicPr>
        <p:blipFill>
          <a:blip r:embed="rId3"/>
          <a:stretch>
            <a:fillRect/>
          </a:stretch>
        </p:blipFill>
        <p:spPr>
          <a:xfrm>
            <a:off x="6579247" y="1605040"/>
            <a:ext cx="4039167" cy="4571923"/>
          </a:xfrm>
          <a:prstGeom prst="rect">
            <a:avLst/>
          </a:prstGeom>
        </p:spPr>
      </p:pic>
    </p:spTree>
    <p:extLst>
      <p:ext uri="{BB962C8B-B14F-4D97-AF65-F5344CB8AC3E}">
        <p14:creationId xmlns:p14="http://schemas.microsoft.com/office/powerpoint/2010/main" val="3449493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Next Steps</a:t>
            </a:r>
          </a:p>
        </p:txBody>
      </p:sp>
      <p:sp>
        <p:nvSpPr>
          <p:cNvPr id="7" name="Text Placeholder 6"/>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909F0453-9E77-4A00-85FA-4AA24E2CF13D}" type="slidenum">
              <a:rPr lang="pt-BR" smtClean="0"/>
              <a:t>37</a:t>
            </a:fld>
            <a:endParaRPr lang="pt-BR"/>
          </a:p>
        </p:txBody>
      </p:sp>
    </p:spTree>
    <p:extLst>
      <p:ext uri="{BB962C8B-B14F-4D97-AF65-F5344CB8AC3E}">
        <p14:creationId xmlns:p14="http://schemas.microsoft.com/office/powerpoint/2010/main" val="1288955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38</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5492"/>
          <a:stretch/>
        </p:blipFill>
        <p:spPr>
          <a:xfrm>
            <a:off x="642671" y="2048981"/>
            <a:ext cx="11063235" cy="2904856"/>
          </a:xfrm>
          <a:prstGeom prst="rect">
            <a:avLst/>
          </a:prstGeom>
        </p:spPr>
      </p:pic>
      <p:grpSp>
        <p:nvGrpSpPr>
          <p:cNvPr id="20" name="Group 19">
            <a:extLst>
              <a:ext uri="{FF2B5EF4-FFF2-40B4-BE49-F238E27FC236}">
                <a16:creationId xmlns:a16="http://schemas.microsoft.com/office/drawing/2014/main" id="{2F767AC6-32F7-44BF-86AC-5D2FABD3E532}"/>
              </a:ext>
            </a:extLst>
          </p:cNvPr>
          <p:cNvGrpSpPr/>
          <p:nvPr/>
        </p:nvGrpSpPr>
        <p:grpSpPr>
          <a:xfrm>
            <a:off x="642671" y="3021806"/>
            <a:ext cx="5564165" cy="285743"/>
            <a:chOff x="642671" y="3021806"/>
            <a:chExt cx="5564165" cy="285743"/>
          </a:xfrm>
        </p:grpSpPr>
        <p:cxnSp>
          <p:nvCxnSpPr>
            <p:cNvPr id="6" name="Straight Connector 5">
              <a:extLst>
                <a:ext uri="{FF2B5EF4-FFF2-40B4-BE49-F238E27FC236}">
                  <a16:creationId xmlns:a16="http://schemas.microsoft.com/office/drawing/2014/main" id="{97538D61-921E-4214-8756-EE9ABFE19520}"/>
                </a:ext>
              </a:extLst>
            </p:cNvPr>
            <p:cNvCxnSpPr>
              <a:cxnSpLocks/>
            </p:cNvCxnSpPr>
            <p:nvPr/>
          </p:nvCxnSpPr>
          <p:spPr>
            <a:xfrm>
              <a:off x="788194" y="3156348"/>
              <a:ext cx="5418642" cy="0"/>
            </a:xfrm>
            <a:prstGeom prst="line">
              <a:avLst/>
            </a:prstGeom>
            <a:ln w="120650">
              <a:gradFill>
                <a:gsLst>
                  <a:gs pos="0">
                    <a:schemeClr val="tx1"/>
                  </a:gs>
                  <a:gs pos="48000">
                    <a:schemeClr val="accent1">
                      <a:lumMod val="7500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061FC32F-5816-47CD-9E7E-C5FAA35784D5}"/>
                </a:ext>
              </a:extLst>
            </p:cNvPr>
            <p:cNvSpPr/>
            <p:nvPr/>
          </p:nvSpPr>
          <p:spPr>
            <a:xfrm>
              <a:off x="642671" y="3021806"/>
              <a:ext cx="281254" cy="285743"/>
            </a:xfrm>
            <a:prstGeom prst="ellips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513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32458" y="925758"/>
            <a:ext cx="10927080" cy="1524000"/>
          </a:xfrm>
        </p:spPr>
        <p:txBody>
          <a:bodyPr>
            <a:normAutofit/>
          </a:bodyPr>
          <a:lstStyle/>
          <a:p>
            <a:r>
              <a:rPr lang="en-US" sz="4000" dirty="0">
                <a:effectLst>
                  <a:outerShdw blurRad="38100" dist="38100" dir="2700000" algn="tl">
                    <a:srgbClr val="000000">
                      <a:alpha val="43137"/>
                    </a:srgbClr>
                  </a:outerShdw>
                </a:effectLst>
                <a:cs typeface="Segoe UI Light" panose="020B0502040204020203" pitchFamily="34" charset="0"/>
              </a:rPr>
              <a:t>Design, Prototyping and Evaluation of </a:t>
            </a:r>
            <a:br>
              <a:rPr lang="en-US" sz="4000" dirty="0">
                <a:effectLst>
                  <a:outerShdw blurRad="38100" dist="38100" dir="2700000" algn="tl">
                    <a:srgbClr val="000000">
                      <a:alpha val="43137"/>
                    </a:srgbClr>
                  </a:outerShdw>
                </a:effectLst>
                <a:cs typeface="Segoe UI Light" panose="020B0502040204020203" pitchFamily="34" charset="0"/>
              </a:rPr>
            </a:br>
            <a:r>
              <a:rPr lang="en-US" sz="4000" dirty="0">
                <a:effectLst>
                  <a:outerShdw blurRad="38100" dist="38100" dir="2700000" algn="tl">
                    <a:srgbClr val="000000">
                      <a:alpha val="43137"/>
                    </a:srgbClr>
                  </a:outerShdw>
                </a:effectLst>
                <a:cs typeface="Segoe UI Light" panose="020B0502040204020203" pitchFamily="34" charset="0"/>
              </a:rPr>
              <a:t>Next Generation Public Safety User Interfaces </a:t>
            </a:r>
            <a:endParaRPr lang="pt-BR" sz="4000" dirty="0">
              <a:effectLst>
                <a:outerShdw blurRad="38100" dist="38100" dir="2700000" algn="tl">
                  <a:srgbClr val="000000">
                    <a:alpha val="43137"/>
                  </a:srgbClr>
                </a:outerShdw>
              </a:effectLst>
              <a:cs typeface="Segoe UI Light" panose="020B0502040204020203" pitchFamily="34" charset="0"/>
            </a:endParaRPr>
          </a:p>
        </p:txBody>
      </p:sp>
      <p:sp>
        <p:nvSpPr>
          <p:cNvPr id="3" name="Subtítulo 2"/>
          <p:cNvSpPr>
            <a:spLocks noGrp="1"/>
          </p:cNvSpPr>
          <p:nvPr>
            <p:ph type="subTitle" idx="1"/>
          </p:nvPr>
        </p:nvSpPr>
        <p:spPr>
          <a:xfrm>
            <a:off x="0" y="2330940"/>
            <a:ext cx="12192000" cy="1026868"/>
          </a:xfrm>
        </p:spPr>
        <p:txBody>
          <a:bodyPr>
            <a:noAutofit/>
          </a:bodyPr>
          <a:lstStyle/>
          <a:p>
            <a:r>
              <a:rPr lang="pt-BR" sz="1600" dirty="0">
                <a:effectLst>
                  <a:outerShdw blurRad="38100" dist="38100" dir="2700000" algn="tl">
                    <a:srgbClr val="000000">
                      <a:alpha val="43137"/>
                    </a:srgbClr>
                  </a:outerShdw>
                </a:effectLst>
              </a:rPr>
              <a:t>Regis Kopper, Ph.D. – regis.kopper@duke.edu</a:t>
            </a:r>
          </a:p>
          <a:p>
            <a:r>
              <a:rPr lang="pt-BR" sz="1600" dirty="0">
                <a:effectLst>
                  <a:outerShdw blurRad="38100" dist="38100" dir="2700000" algn="tl">
                    <a:srgbClr val="000000">
                      <a:alpha val="43137"/>
                    </a:srgbClr>
                  </a:outerShdw>
                </a:effectLst>
              </a:rPr>
              <a:t>Jerônimo G. Grandi, Ph.D. – jeronimo.grandi@duke.edu</a:t>
            </a:r>
          </a:p>
          <a:p>
            <a:r>
              <a:rPr lang="pt-BR" sz="1600" dirty="0">
                <a:effectLst>
                  <a:outerShdw blurRad="38100" dist="38100" dir="2700000" algn="tl">
                    <a:srgbClr val="000000">
                      <a:alpha val="43137"/>
                    </a:srgbClr>
                  </a:outerShdw>
                </a:effectLst>
              </a:rPr>
              <a:t>Mark Ogren – mark.ogren@duke.edu</a:t>
            </a:r>
            <a:br>
              <a:rPr lang="pt-BR" sz="1600" dirty="0">
                <a:effectLst>
                  <a:outerShdw blurRad="38100" dist="38100" dir="2700000" algn="tl">
                    <a:srgbClr val="000000">
                      <a:alpha val="43137"/>
                    </a:srgbClr>
                  </a:outerShdw>
                </a:effectLst>
              </a:rPr>
            </a:br>
            <a:endParaRPr lang="pt-BR" sz="1600" dirty="0">
              <a:effectLst>
                <a:outerShdw blurRad="38100" dist="38100" dir="2700000" algn="tl">
                  <a:srgbClr val="000000">
                    <a:alpha val="43137"/>
                  </a:srgbClr>
                </a:outerShdw>
              </a:effectLst>
            </a:endParaRPr>
          </a:p>
        </p:txBody>
      </p:sp>
      <p:sp>
        <p:nvSpPr>
          <p:cNvPr id="4" name="Subtítulo 2">
            <a:extLst>
              <a:ext uri="{FF2B5EF4-FFF2-40B4-BE49-F238E27FC236}">
                <a16:creationId xmlns:a16="http://schemas.microsoft.com/office/drawing/2014/main" id="{9FF4B538-C17B-438C-9FCD-A74656737737}"/>
              </a:ext>
            </a:extLst>
          </p:cNvPr>
          <p:cNvSpPr txBox="1">
            <a:spLocks/>
          </p:cNvSpPr>
          <p:nvPr/>
        </p:nvSpPr>
        <p:spPr>
          <a:xfrm>
            <a:off x="632459" y="531142"/>
            <a:ext cx="10927080" cy="4308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990000"/>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Light" panose="020B0502040204020203" pitchFamily="34" charset="0"/>
                <a:ea typeface="+mn-ea"/>
                <a:cs typeface="Segoe UI Light"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Light" panose="020B0502040204020203" pitchFamily="34" charset="0"/>
                <a:ea typeface="+mn-ea"/>
                <a:cs typeface="Segoe UI Light"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Light" panose="020B0502040204020203" pitchFamily="34" charset="0"/>
                <a:ea typeface="+mn-ea"/>
                <a:cs typeface="Segoe UI Light"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solidFill>
                  <a:schemeClr val="tx1"/>
                </a:solidFill>
              </a:rPr>
              <a:t>DiVE</a:t>
            </a:r>
            <a:r>
              <a:rPr lang="en-US" dirty="0">
                <a:solidFill>
                  <a:schemeClr val="tx1"/>
                </a:solidFill>
              </a:rPr>
              <a:t> Lab- </a:t>
            </a:r>
            <a:r>
              <a:rPr lang="pt-BR" dirty="0">
                <a:solidFill>
                  <a:schemeClr val="tx1"/>
                </a:solidFill>
              </a:rPr>
              <a:t>Duke University </a:t>
            </a:r>
          </a:p>
        </p:txBody>
      </p:sp>
      <p:grpSp>
        <p:nvGrpSpPr>
          <p:cNvPr id="11" name="Group 10">
            <a:extLst>
              <a:ext uri="{FF2B5EF4-FFF2-40B4-BE49-F238E27FC236}">
                <a16:creationId xmlns:a16="http://schemas.microsoft.com/office/drawing/2014/main" id="{FF5D784C-636F-4BAA-AEA7-F78580C95595}"/>
              </a:ext>
            </a:extLst>
          </p:cNvPr>
          <p:cNvGrpSpPr/>
          <p:nvPr/>
        </p:nvGrpSpPr>
        <p:grpSpPr>
          <a:xfrm>
            <a:off x="1569244" y="3740727"/>
            <a:ext cx="9035818" cy="2191515"/>
            <a:chOff x="1569244" y="3740727"/>
            <a:chExt cx="9035818" cy="2191515"/>
          </a:xfrm>
        </p:grpSpPr>
        <p:pic>
          <p:nvPicPr>
            <p:cNvPr id="7" name="Picture 6" descr="A group of people watching television in a dark room&#10;&#10;Description automatically generated">
              <a:extLst>
                <a:ext uri="{FF2B5EF4-FFF2-40B4-BE49-F238E27FC236}">
                  <a16:creationId xmlns:a16="http://schemas.microsoft.com/office/drawing/2014/main" id="{A7EDD329-72C8-4CCC-9172-130A69CFA3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38" b="5492"/>
            <a:stretch/>
          </p:blipFill>
          <p:spPr>
            <a:xfrm>
              <a:off x="1586937" y="3740727"/>
              <a:ext cx="9018125" cy="2191515"/>
            </a:xfrm>
            <a:prstGeom prst="rect">
              <a:avLst/>
            </a:prstGeom>
          </p:spPr>
        </p:pic>
        <p:grpSp>
          <p:nvGrpSpPr>
            <p:cNvPr id="8" name="Group 7">
              <a:extLst>
                <a:ext uri="{FF2B5EF4-FFF2-40B4-BE49-F238E27FC236}">
                  <a16:creationId xmlns:a16="http://schemas.microsoft.com/office/drawing/2014/main" id="{5E41C2C9-E1BC-4CA8-B4B8-71239797DBB3}"/>
                </a:ext>
              </a:extLst>
            </p:cNvPr>
            <p:cNvGrpSpPr/>
            <p:nvPr/>
          </p:nvGrpSpPr>
          <p:grpSpPr>
            <a:xfrm>
              <a:off x="1569244" y="4357359"/>
              <a:ext cx="4553286" cy="232922"/>
              <a:chOff x="620966" y="3021806"/>
              <a:chExt cx="5585870" cy="285743"/>
            </a:xfrm>
          </p:grpSpPr>
          <p:cxnSp>
            <p:nvCxnSpPr>
              <p:cNvPr id="9" name="Straight Connector 8">
                <a:extLst>
                  <a:ext uri="{FF2B5EF4-FFF2-40B4-BE49-F238E27FC236}">
                    <a16:creationId xmlns:a16="http://schemas.microsoft.com/office/drawing/2014/main" id="{9674CA5A-43E2-4A58-8BA9-74CCE42EA3F1}"/>
                  </a:ext>
                </a:extLst>
              </p:cNvPr>
              <p:cNvCxnSpPr>
                <a:cxnSpLocks/>
              </p:cNvCxnSpPr>
              <p:nvPr/>
            </p:nvCxnSpPr>
            <p:spPr>
              <a:xfrm>
                <a:off x="788194" y="3156348"/>
                <a:ext cx="5418642" cy="0"/>
              </a:xfrm>
              <a:prstGeom prst="line">
                <a:avLst/>
              </a:prstGeom>
              <a:ln w="101600">
                <a:gradFill>
                  <a:gsLst>
                    <a:gs pos="0">
                      <a:schemeClr val="tx1"/>
                    </a:gs>
                    <a:gs pos="48000">
                      <a:schemeClr val="accent1">
                        <a:lumMod val="75000"/>
                      </a:scheme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5A412FF-E4E0-49F0-B315-F663B9B12E9B}"/>
                  </a:ext>
                </a:extLst>
              </p:cNvPr>
              <p:cNvSpPr/>
              <p:nvPr/>
            </p:nvSpPr>
            <p:spPr>
              <a:xfrm>
                <a:off x="620966" y="3021806"/>
                <a:ext cx="302959" cy="285743"/>
              </a:xfrm>
              <a:prstGeom prst="ellipse">
                <a:avLst/>
              </a:prstGeom>
              <a:solidFill>
                <a:schemeClr val="accent1">
                  <a:lumMod val="75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4607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813D-D8A0-4330-A609-74A5B987B821}"/>
              </a:ext>
            </a:extLst>
          </p:cNvPr>
          <p:cNvSpPr>
            <a:spLocks noGrp="1"/>
          </p:cNvSpPr>
          <p:nvPr>
            <p:ph type="title"/>
          </p:nvPr>
        </p:nvSpPr>
        <p:spPr/>
        <p:txBody>
          <a:bodyPr/>
          <a:lstStyle/>
          <a:p>
            <a:r>
              <a:rPr lang="en-US" dirty="0"/>
              <a:t>Project Motivation</a:t>
            </a:r>
          </a:p>
        </p:txBody>
      </p:sp>
      <p:sp>
        <p:nvSpPr>
          <p:cNvPr id="3" name="Content Placeholder 2">
            <a:extLst>
              <a:ext uri="{FF2B5EF4-FFF2-40B4-BE49-F238E27FC236}">
                <a16:creationId xmlns:a16="http://schemas.microsoft.com/office/drawing/2014/main" id="{69877D3F-BDE4-4F30-9065-69DF83FCF1A4}"/>
              </a:ext>
            </a:extLst>
          </p:cNvPr>
          <p:cNvSpPr>
            <a:spLocks noGrp="1"/>
          </p:cNvSpPr>
          <p:nvPr>
            <p:ph idx="1"/>
          </p:nvPr>
        </p:nvSpPr>
        <p:spPr/>
        <p:txBody>
          <a:bodyPr/>
          <a:lstStyle/>
          <a:p>
            <a:r>
              <a:rPr lang="en-US" dirty="0"/>
              <a:t>The reality of public safety involves </a:t>
            </a:r>
            <a:r>
              <a:rPr lang="en-US" dirty="0">
                <a:solidFill>
                  <a:srgbClr val="C00000"/>
                </a:solidFill>
              </a:rPr>
              <a:t>complex scenarios </a:t>
            </a:r>
            <a:r>
              <a:rPr lang="en-US" dirty="0"/>
              <a:t>with </a:t>
            </a:r>
            <a:r>
              <a:rPr lang="en-US" dirty="0">
                <a:solidFill>
                  <a:srgbClr val="C00000"/>
                </a:solidFill>
              </a:rPr>
              <a:t>many factors at play</a:t>
            </a:r>
          </a:p>
          <a:p>
            <a:r>
              <a:rPr lang="en-US" dirty="0"/>
              <a:t>PSOs equipment and interfaces are not currently designed to take advantage from the possibilities enabled by FirstNet</a:t>
            </a:r>
          </a:p>
          <a:p>
            <a:r>
              <a:rPr lang="en-US" dirty="0">
                <a:solidFill>
                  <a:srgbClr val="C00000"/>
                </a:solidFill>
              </a:rPr>
              <a:t>Effective interactions </a:t>
            </a:r>
            <a:r>
              <a:rPr lang="en-US" dirty="0"/>
              <a:t>need to be developed into </a:t>
            </a:r>
            <a:r>
              <a:rPr lang="en-US" dirty="0">
                <a:solidFill>
                  <a:srgbClr val="C00000"/>
                </a:solidFill>
              </a:rPr>
              <a:t>novel systems operated by first responders</a:t>
            </a:r>
          </a:p>
          <a:p>
            <a:r>
              <a:rPr lang="en-US" dirty="0"/>
              <a:t>These technologies need to </a:t>
            </a:r>
            <a:r>
              <a:rPr lang="en-US" dirty="0">
                <a:solidFill>
                  <a:srgbClr val="C00000"/>
                </a:solidFill>
              </a:rPr>
              <a:t>help the first responders to solve their real problem</a:t>
            </a:r>
            <a:r>
              <a:rPr lang="en-US" dirty="0"/>
              <a:t> and not add another layer of complexity in their workflow. </a:t>
            </a:r>
          </a:p>
          <a:p>
            <a:endParaRPr lang="en-US" dirty="0"/>
          </a:p>
          <a:p>
            <a:endParaRPr lang="en-US" dirty="0"/>
          </a:p>
        </p:txBody>
      </p:sp>
      <p:sp>
        <p:nvSpPr>
          <p:cNvPr id="4" name="Slide Number Placeholder 3">
            <a:extLst>
              <a:ext uri="{FF2B5EF4-FFF2-40B4-BE49-F238E27FC236}">
                <a16:creationId xmlns:a16="http://schemas.microsoft.com/office/drawing/2014/main" id="{2C6BDA2A-63C6-46F4-AE36-B190E7B615E2}"/>
              </a:ext>
            </a:extLst>
          </p:cNvPr>
          <p:cNvSpPr>
            <a:spLocks noGrp="1"/>
          </p:cNvSpPr>
          <p:nvPr>
            <p:ph type="sldNum" sz="quarter" idx="12"/>
          </p:nvPr>
        </p:nvSpPr>
        <p:spPr/>
        <p:txBody>
          <a:bodyPr/>
          <a:lstStyle/>
          <a:p>
            <a:fld id="{909F0453-9E77-4A00-85FA-4AA24E2CF13D}" type="slidenum">
              <a:rPr lang="pt-BR" smtClean="0"/>
              <a:pPr/>
              <a:t>4</a:t>
            </a:fld>
            <a:endParaRPr lang="pt-BR"/>
          </a:p>
        </p:txBody>
      </p:sp>
    </p:spTree>
    <p:extLst>
      <p:ext uri="{BB962C8B-B14F-4D97-AF65-F5344CB8AC3E}">
        <p14:creationId xmlns:p14="http://schemas.microsoft.com/office/powerpoint/2010/main" val="3913806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73621" y="832022"/>
            <a:ext cx="4954336" cy="4980972"/>
          </a:xfrm>
          <a:prstGeom prst="rect">
            <a:avLst/>
          </a:prstGeom>
        </p:spPr>
      </p:pic>
      <p:grpSp>
        <p:nvGrpSpPr>
          <p:cNvPr id="3" name="Group 2"/>
          <p:cNvGrpSpPr/>
          <p:nvPr/>
        </p:nvGrpSpPr>
        <p:grpSpPr>
          <a:xfrm>
            <a:off x="6169713" y="1913673"/>
            <a:ext cx="5418865" cy="4336237"/>
            <a:chOff x="6169713" y="1913673"/>
            <a:chExt cx="5418865" cy="4336237"/>
          </a:xfrm>
        </p:grpSpPr>
        <p:sp>
          <p:nvSpPr>
            <p:cNvPr id="5" name="Right Arrow 4"/>
            <p:cNvSpPr/>
            <p:nvPr/>
          </p:nvSpPr>
          <p:spPr>
            <a:xfrm rot="13426722">
              <a:off x="11119021" y="4806014"/>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128445">
              <a:off x="9685972" y="5844198"/>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7043214">
              <a:off x="8345950" y="5862732"/>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7846149">
              <a:off x="7488130" y="5584141"/>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8853336">
              <a:off x="6885244" y="5031007"/>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651865">
              <a:off x="6491370" y="4523020"/>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20612761">
              <a:off x="6169713" y="3740491"/>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642388">
              <a:off x="6413634" y="1913673"/>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820102" y="1690690"/>
            <a:ext cx="516280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“Trauma glasses”: body scanner for injuries, patient vital info</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Safety: discrete way to communicate with the partner to inform a dangerous situation while assessing the patient.</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Real time traffic</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Better way to communicate with other PSOs</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Information about the patient: medical history, allergies,…–fast assessment</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Equipment portability</a:t>
            </a:r>
          </a:p>
        </p:txBody>
      </p:sp>
      <p:sp>
        <p:nvSpPr>
          <p:cNvPr id="14" name="Title 4"/>
          <p:cNvSpPr>
            <a:spLocks noGrp="1"/>
          </p:cNvSpPr>
          <p:nvPr>
            <p:ph type="title"/>
          </p:nvPr>
        </p:nvSpPr>
        <p:spPr>
          <a:xfrm>
            <a:off x="838200" y="365127"/>
            <a:ext cx="10515600" cy="1325563"/>
          </a:xfrm>
        </p:spPr>
        <p:txBody>
          <a:bodyPr/>
          <a:lstStyle/>
          <a:p>
            <a:r>
              <a:rPr lang="en-US" sz="2800" dirty="0"/>
              <a:t>Requirement Analysis - EMS </a:t>
            </a:r>
            <a:br>
              <a:rPr lang="en-US" dirty="0"/>
            </a:br>
            <a:r>
              <a:rPr lang="en-US" dirty="0"/>
              <a:t>Functionality Requested</a:t>
            </a:r>
          </a:p>
        </p:txBody>
      </p:sp>
      <p:sp>
        <p:nvSpPr>
          <p:cNvPr id="2" name="TextBox 1"/>
          <p:cNvSpPr txBox="1"/>
          <p:nvPr/>
        </p:nvSpPr>
        <p:spPr>
          <a:xfrm>
            <a:off x="6726148" y="570500"/>
            <a:ext cx="4846263" cy="369332"/>
          </a:xfrm>
          <a:prstGeom prst="rect">
            <a:avLst/>
          </a:prstGeom>
          <a:noFill/>
        </p:spPr>
        <p:txBody>
          <a:bodyPr wrap="none" rtlCol="0">
            <a:spAutoFit/>
          </a:bodyPr>
          <a:lstStyle/>
          <a:p>
            <a:r>
              <a:rPr lang="en-US" dirty="0"/>
              <a:t>(“Voices of First Responders” Dawkins et al. 2018)</a:t>
            </a:r>
          </a:p>
        </p:txBody>
      </p:sp>
    </p:spTree>
    <p:extLst>
      <p:ext uri="{BB962C8B-B14F-4D97-AF65-F5344CB8AC3E}">
        <p14:creationId xmlns:p14="http://schemas.microsoft.com/office/powerpoint/2010/main" val="1264782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38201" y="2032656"/>
            <a:ext cx="2394296" cy="1197147"/>
            <a:chOff x="2875855" y="1608858"/>
            <a:chExt cx="2376289" cy="1188144"/>
          </a:xfrm>
          <a:solidFill>
            <a:schemeClr val="accent2"/>
          </a:solidFill>
        </p:grpSpPr>
        <p:sp>
          <p:nvSpPr>
            <p:cNvPr id="6" name="Rectangle 5"/>
            <p:cNvSpPr/>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sp>
        <p:sp>
          <p:nvSpPr>
            <p:cNvPr id="7" name="TextBox 6"/>
            <p:cNvSpPr txBox="1"/>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Scenario</a:t>
              </a:r>
              <a:endParaRPr lang="en-US" kern="1200" dirty="0"/>
            </a:p>
          </p:txBody>
        </p:sp>
      </p:grpSp>
      <p:grpSp>
        <p:nvGrpSpPr>
          <p:cNvPr id="8" name="Group 7"/>
          <p:cNvGrpSpPr/>
          <p:nvPr/>
        </p:nvGrpSpPr>
        <p:grpSpPr>
          <a:xfrm>
            <a:off x="838200" y="3358522"/>
            <a:ext cx="2394296" cy="1197147"/>
            <a:chOff x="2875855" y="1608858"/>
            <a:chExt cx="2376289" cy="1188144"/>
          </a:xfrm>
        </p:grpSpPr>
        <p:sp>
          <p:nvSpPr>
            <p:cNvPr id="9" name="Rectangle 8"/>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Key Role</a:t>
              </a:r>
            </a:p>
          </p:txBody>
        </p:sp>
      </p:grpSp>
      <p:grpSp>
        <p:nvGrpSpPr>
          <p:cNvPr id="11" name="Group 10"/>
          <p:cNvGrpSpPr/>
          <p:nvPr/>
        </p:nvGrpSpPr>
        <p:grpSpPr>
          <a:xfrm>
            <a:off x="838201" y="4689793"/>
            <a:ext cx="2394296" cy="1197147"/>
            <a:chOff x="2875855" y="1608858"/>
            <a:chExt cx="2376289" cy="1188144"/>
          </a:xfrm>
        </p:grpSpPr>
        <p:sp>
          <p:nvSpPr>
            <p:cNvPr id="12" name="Rectangle 11"/>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Task to simulate</a:t>
              </a:r>
            </a:p>
          </p:txBody>
        </p:sp>
      </p:grpSp>
      <p:sp>
        <p:nvSpPr>
          <p:cNvPr id="17" name="TextBox 16"/>
          <p:cNvSpPr txBox="1"/>
          <p:nvPr/>
        </p:nvSpPr>
        <p:spPr>
          <a:xfrm>
            <a:off x="3317228" y="2400396"/>
            <a:ext cx="4175951" cy="461665"/>
          </a:xfrm>
          <a:prstGeom prst="rect">
            <a:avLst/>
          </a:prstGeom>
          <a:noFill/>
        </p:spPr>
        <p:txBody>
          <a:bodyPr wrap="none" rtlCol="0">
            <a:spAutoFit/>
          </a:bodyPr>
          <a:lstStyle/>
          <a:p>
            <a:r>
              <a:rPr lang="en-US" sz="2400" dirty="0"/>
              <a:t>Gunshot Wound to Upper Chest</a:t>
            </a:r>
          </a:p>
        </p:txBody>
      </p:sp>
      <p:sp>
        <p:nvSpPr>
          <p:cNvPr id="18" name="TextBox 17"/>
          <p:cNvSpPr txBox="1"/>
          <p:nvPr/>
        </p:nvSpPr>
        <p:spPr>
          <a:xfrm>
            <a:off x="3317228" y="3728964"/>
            <a:ext cx="2117824" cy="461665"/>
          </a:xfrm>
          <a:prstGeom prst="rect">
            <a:avLst/>
          </a:prstGeom>
          <a:noFill/>
        </p:spPr>
        <p:txBody>
          <a:bodyPr wrap="none" rtlCol="0">
            <a:spAutoFit/>
          </a:bodyPr>
          <a:lstStyle/>
          <a:p>
            <a:r>
              <a:rPr lang="en-US" sz="2400" dirty="0"/>
              <a:t>EMS Paramedic</a:t>
            </a:r>
          </a:p>
        </p:txBody>
      </p:sp>
      <p:sp>
        <p:nvSpPr>
          <p:cNvPr id="19" name="TextBox 18"/>
          <p:cNvSpPr txBox="1"/>
          <p:nvPr/>
        </p:nvSpPr>
        <p:spPr>
          <a:xfrm>
            <a:off x="3317228" y="5057533"/>
            <a:ext cx="5331909" cy="461665"/>
          </a:xfrm>
          <a:prstGeom prst="rect">
            <a:avLst/>
          </a:prstGeom>
          <a:noFill/>
        </p:spPr>
        <p:txBody>
          <a:bodyPr wrap="none" rtlCol="0">
            <a:spAutoFit/>
          </a:bodyPr>
          <a:lstStyle/>
          <a:p>
            <a:r>
              <a:rPr lang="en-US" sz="2400" dirty="0"/>
              <a:t>Assess a trauma patient, control bleeding</a:t>
            </a:r>
          </a:p>
        </p:txBody>
      </p:sp>
      <p:sp>
        <p:nvSpPr>
          <p:cNvPr id="21" name="Title 1">
            <a:extLst>
              <a:ext uri="{FF2B5EF4-FFF2-40B4-BE49-F238E27FC236}">
                <a16:creationId xmlns:a16="http://schemas.microsoft.com/office/drawing/2014/main" id="{822C9727-E83B-034F-8735-09C1BD4F21CF}"/>
              </a:ext>
            </a:extLst>
          </p:cNvPr>
          <p:cNvSpPr>
            <a:spLocks noGrp="1"/>
          </p:cNvSpPr>
          <p:nvPr>
            <p:ph type="title"/>
          </p:nvPr>
        </p:nvSpPr>
        <p:spPr>
          <a:xfrm>
            <a:off x="838200" y="365127"/>
            <a:ext cx="10515600" cy="1325563"/>
          </a:xfrm>
        </p:spPr>
        <p:txBody>
          <a:bodyPr/>
          <a:lstStyle/>
          <a:p>
            <a:r>
              <a:rPr lang="en-US" sz="2800" dirty="0"/>
              <a:t>Requirement Analysis - EMS</a:t>
            </a:r>
            <a:br>
              <a:rPr lang="en-US" dirty="0"/>
            </a:br>
            <a:r>
              <a:rPr lang="en-US" dirty="0"/>
              <a:t>1</a:t>
            </a:r>
            <a:r>
              <a:rPr lang="en-US" baseline="30000" dirty="0"/>
              <a:t>st</a:t>
            </a:r>
            <a:r>
              <a:rPr lang="en-US" dirty="0"/>
              <a:t> Chosen Scenario: Gunshot Wound to Upper Chest</a:t>
            </a:r>
          </a:p>
        </p:txBody>
      </p:sp>
    </p:spTree>
    <p:extLst>
      <p:ext uri="{BB962C8B-B14F-4D97-AF65-F5344CB8AC3E}">
        <p14:creationId xmlns:p14="http://schemas.microsoft.com/office/powerpoint/2010/main" val="3770047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 - EMS</a:t>
            </a:r>
            <a:br>
              <a:rPr lang="en-US" dirty="0"/>
            </a:br>
            <a:r>
              <a:rPr lang="en-US" dirty="0"/>
              <a:t>1</a:t>
            </a:r>
            <a:r>
              <a:rPr lang="en-US" baseline="30000" dirty="0"/>
              <a:t>st</a:t>
            </a:r>
            <a:r>
              <a:rPr lang="en-US" dirty="0"/>
              <a:t> Chosen Scenario: Gunshot Wound to Upper Chest</a:t>
            </a:r>
          </a:p>
        </p:txBody>
      </p:sp>
      <p:sp>
        <p:nvSpPr>
          <p:cNvPr id="21" name="Title 1">
            <a:extLst>
              <a:ext uri="{FF2B5EF4-FFF2-40B4-BE49-F238E27FC236}">
                <a16:creationId xmlns:a16="http://schemas.microsoft.com/office/drawing/2014/main" id="{263883A0-F36D-3B41-98E2-823D35395317}"/>
              </a:ext>
            </a:extLst>
          </p:cNvPr>
          <p:cNvSpPr txBox="1">
            <a:spLocks/>
          </p:cNvSpPr>
          <p:nvPr/>
        </p:nvSpPr>
        <p:spPr>
          <a:xfrm>
            <a:off x="838199" y="1794479"/>
            <a:ext cx="8837141" cy="56649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US" sz="2800" b="1" dirty="0"/>
              <a:t>Issues identified with first responders</a:t>
            </a:r>
            <a:endParaRPr lang="en-US" b="1" dirty="0"/>
          </a:p>
        </p:txBody>
      </p:sp>
      <p:sp>
        <p:nvSpPr>
          <p:cNvPr id="24" name="Content Placeholder 2">
            <a:extLst>
              <a:ext uri="{FF2B5EF4-FFF2-40B4-BE49-F238E27FC236}">
                <a16:creationId xmlns:a16="http://schemas.microsoft.com/office/drawing/2014/main" id="{A34B4638-0C74-F849-90E4-E304FE8AA0BA}"/>
              </a:ext>
            </a:extLst>
          </p:cNvPr>
          <p:cNvSpPr>
            <a:spLocks noGrp="1"/>
          </p:cNvSpPr>
          <p:nvPr>
            <p:ph sz="half" idx="1"/>
          </p:nvPr>
        </p:nvSpPr>
        <p:spPr>
          <a:xfrm>
            <a:off x="838199" y="2687188"/>
            <a:ext cx="8973065" cy="1408671"/>
          </a:xfrm>
        </p:spPr>
        <p:txBody>
          <a:bodyPr>
            <a:normAutofit/>
          </a:bodyPr>
          <a:lstStyle/>
          <a:p>
            <a:r>
              <a:rPr lang="en-US" dirty="0"/>
              <a:t>10-minute window</a:t>
            </a:r>
          </a:p>
          <a:p>
            <a:r>
              <a:rPr lang="en-US" dirty="0"/>
              <a:t>Removal to hospital ASAP</a:t>
            </a:r>
          </a:p>
          <a:p>
            <a:r>
              <a:rPr lang="en-US" dirty="0"/>
              <a:t>Limited Assessment</a:t>
            </a:r>
          </a:p>
          <a:p>
            <a:endParaRPr lang="en-US" dirty="0"/>
          </a:p>
        </p:txBody>
      </p:sp>
    </p:spTree>
    <p:extLst>
      <p:ext uri="{BB962C8B-B14F-4D97-AF65-F5344CB8AC3E}">
        <p14:creationId xmlns:p14="http://schemas.microsoft.com/office/powerpoint/2010/main" val="166055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 - EMS</a:t>
            </a:r>
            <a:br>
              <a:rPr lang="en-US" dirty="0"/>
            </a:br>
            <a:r>
              <a:rPr lang="en-US" dirty="0"/>
              <a:t>1</a:t>
            </a:r>
            <a:r>
              <a:rPr lang="en-US" baseline="30000" dirty="0"/>
              <a:t>st</a:t>
            </a:r>
            <a:r>
              <a:rPr lang="en-US" dirty="0"/>
              <a:t> Chosen Scenario: Gunshot Wound to Upper Chest</a:t>
            </a:r>
          </a:p>
        </p:txBody>
      </p:sp>
      <p:sp>
        <p:nvSpPr>
          <p:cNvPr id="21" name="Title 1">
            <a:extLst>
              <a:ext uri="{FF2B5EF4-FFF2-40B4-BE49-F238E27FC236}">
                <a16:creationId xmlns:a16="http://schemas.microsoft.com/office/drawing/2014/main" id="{263883A0-F36D-3B41-98E2-823D35395317}"/>
              </a:ext>
            </a:extLst>
          </p:cNvPr>
          <p:cNvSpPr txBox="1">
            <a:spLocks/>
          </p:cNvSpPr>
          <p:nvPr/>
        </p:nvSpPr>
        <p:spPr>
          <a:xfrm>
            <a:off x="838199" y="1794479"/>
            <a:ext cx="8837141" cy="56649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US" sz="2800" b="1" dirty="0"/>
              <a:t>Issues identified with first responders</a:t>
            </a:r>
            <a:endParaRPr lang="en-US" b="1" dirty="0"/>
          </a:p>
        </p:txBody>
      </p:sp>
      <p:sp>
        <p:nvSpPr>
          <p:cNvPr id="24" name="Content Placeholder 2">
            <a:extLst>
              <a:ext uri="{FF2B5EF4-FFF2-40B4-BE49-F238E27FC236}">
                <a16:creationId xmlns:a16="http://schemas.microsoft.com/office/drawing/2014/main" id="{A34B4638-0C74-F849-90E4-E304FE8AA0BA}"/>
              </a:ext>
            </a:extLst>
          </p:cNvPr>
          <p:cNvSpPr>
            <a:spLocks noGrp="1"/>
          </p:cNvSpPr>
          <p:nvPr>
            <p:ph sz="half" idx="1"/>
          </p:nvPr>
        </p:nvSpPr>
        <p:spPr>
          <a:xfrm>
            <a:off x="838199" y="2687188"/>
            <a:ext cx="8973065" cy="1408671"/>
          </a:xfrm>
        </p:spPr>
        <p:txBody>
          <a:bodyPr>
            <a:normAutofit/>
          </a:bodyPr>
          <a:lstStyle/>
          <a:p>
            <a:r>
              <a:rPr lang="en-US" dirty="0"/>
              <a:t>10-minute window</a:t>
            </a:r>
          </a:p>
          <a:p>
            <a:r>
              <a:rPr lang="en-US" dirty="0"/>
              <a:t>Removal to hospital ASAP</a:t>
            </a:r>
          </a:p>
          <a:p>
            <a:r>
              <a:rPr lang="en-US" dirty="0"/>
              <a:t>Limited Assessment</a:t>
            </a:r>
          </a:p>
          <a:p>
            <a:endParaRPr lang="en-US" dirty="0"/>
          </a:p>
        </p:txBody>
      </p:sp>
      <p:sp>
        <p:nvSpPr>
          <p:cNvPr id="25" name="Title 1">
            <a:extLst>
              <a:ext uri="{FF2B5EF4-FFF2-40B4-BE49-F238E27FC236}">
                <a16:creationId xmlns:a16="http://schemas.microsoft.com/office/drawing/2014/main" id="{8671E2F4-877A-8F42-A404-1F00D7567CA1}"/>
              </a:ext>
            </a:extLst>
          </p:cNvPr>
          <p:cNvSpPr txBox="1">
            <a:spLocks/>
          </p:cNvSpPr>
          <p:nvPr/>
        </p:nvSpPr>
        <p:spPr>
          <a:xfrm>
            <a:off x="838198" y="4689794"/>
            <a:ext cx="10826579" cy="99431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r>
              <a:rPr lang="en-US" sz="2800" dirty="0"/>
              <a:t>Better scenario: first responder on scene for an extended period of time</a:t>
            </a:r>
          </a:p>
        </p:txBody>
      </p:sp>
    </p:spTree>
    <p:extLst>
      <p:ext uri="{BB962C8B-B14F-4D97-AF65-F5344CB8AC3E}">
        <p14:creationId xmlns:p14="http://schemas.microsoft.com/office/powerpoint/2010/main" val="3263009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 - EMS</a:t>
            </a:r>
            <a:br>
              <a:rPr lang="en-US" dirty="0"/>
            </a:br>
            <a:r>
              <a:rPr lang="en-US" dirty="0"/>
              <a:t>2</a:t>
            </a:r>
            <a:r>
              <a:rPr lang="en-US" baseline="30000" dirty="0"/>
              <a:t>nd</a:t>
            </a:r>
            <a:r>
              <a:rPr lang="en-US" dirty="0"/>
              <a:t> Chosen Scenario: Complicated Medical Call</a:t>
            </a:r>
          </a:p>
        </p:txBody>
      </p:sp>
      <p:grpSp>
        <p:nvGrpSpPr>
          <p:cNvPr id="5" name="Group 4"/>
          <p:cNvGrpSpPr/>
          <p:nvPr/>
        </p:nvGrpSpPr>
        <p:grpSpPr>
          <a:xfrm>
            <a:off x="838201" y="2032656"/>
            <a:ext cx="2394296" cy="1197147"/>
            <a:chOff x="2875855" y="1608858"/>
            <a:chExt cx="2376289" cy="1188144"/>
          </a:xfrm>
          <a:solidFill>
            <a:schemeClr val="accent2"/>
          </a:solidFill>
        </p:grpSpPr>
        <p:sp>
          <p:nvSpPr>
            <p:cNvPr id="6" name="Rectangle 5"/>
            <p:cNvSpPr/>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sp>
        <p:sp>
          <p:nvSpPr>
            <p:cNvPr id="7" name="TextBox 6"/>
            <p:cNvSpPr txBox="1"/>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Scenario</a:t>
              </a:r>
              <a:endParaRPr lang="en-US" kern="1200" dirty="0"/>
            </a:p>
          </p:txBody>
        </p:sp>
      </p:grpSp>
      <p:grpSp>
        <p:nvGrpSpPr>
          <p:cNvPr id="8" name="Group 7"/>
          <p:cNvGrpSpPr/>
          <p:nvPr/>
        </p:nvGrpSpPr>
        <p:grpSpPr>
          <a:xfrm>
            <a:off x="838200" y="3358522"/>
            <a:ext cx="2394296" cy="1197147"/>
            <a:chOff x="2875855" y="1608858"/>
            <a:chExt cx="2376289" cy="1188144"/>
          </a:xfrm>
        </p:grpSpPr>
        <p:sp>
          <p:nvSpPr>
            <p:cNvPr id="9" name="Rectangle 8"/>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Key Role</a:t>
              </a:r>
            </a:p>
          </p:txBody>
        </p:sp>
      </p:grpSp>
      <p:grpSp>
        <p:nvGrpSpPr>
          <p:cNvPr id="11" name="Group 10"/>
          <p:cNvGrpSpPr/>
          <p:nvPr/>
        </p:nvGrpSpPr>
        <p:grpSpPr>
          <a:xfrm>
            <a:off x="838201" y="4689793"/>
            <a:ext cx="2394296" cy="1197147"/>
            <a:chOff x="2875855" y="1608858"/>
            <a:chExt cx="2376289" cy="1188144"/>
          </a:xfrm>
        </p:grpSpPr>
        <p:sp>
          <p:nvSpPr>
            <p:cNvPr id="12" name="Rectangle 11"/>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Task to simulate</a:t>
              </a:r>
            </a:p>
          </p:txBody>
        </p:sp>
      </p:grpSp>
      <p:sp>
        <p:nvSpPr>
          <p:cNvPr id="17" name="TextBox 16"/>
          <p:cNvSpPr txBox="1"/>
          <p:nvPr/>
        </p:nvSpPr>
        <p:spPr>
          <a:xfrm>
            <a:off x="3317228" y="2400396"/>
            <a:ext cx="5490990" cy="461665"/>
          </a:xfrm>
          <a:prstGeom prst="rect">
            <a:avLst/>
          </a:prstGeom>
          <a:noFill/>
        </p:spPr>
        <p:txBody>
          <a:bodyPr wrap="none" rtlCol="0">
            <a:spAutoFit/>
          </a:bodyPr>
          <a:lstStyle/>
          <a:p>
            <a:r>
              <a:rPr lang="en-US" sz="2400" dirty="0"/>
              <a:t>65-year-old burned while cooking at home</a:t>
            </a:r>
          </a:p>
        </p:txBody>
      </p:sp>
      <p:sp>
        <p:nvSpPr>
          <p:cNvPr id="18" name="TextBox 17"/>
          <p:cNvSpPr txBox="1"/>
          <p:nvPr/>
        </p:nvSpPr>
        <p:spPr>
          <a:xfrm>
            <a:off x="3317228" y="3726262"/>
            <a:ext cx="2117824" cy="461665"/>
          </a:xfrm>
          <a:prstGeom prst="rect">
            <a:avLst/>
          </a:prstGeom>
          <a:noFill/>
        </p:spPr>
        <p:txBody>
          <a:bodyPr wrap="none" rtlCol="0">
            <a:spAutoFit/>
          </a:bodyPr>
          <a:lstStyle/>
          <a:p>
            <a:r>
              <a:rPr lang="en-US" sz="2400" dirty="0"/>
              <a:t>EMS Paramedic</a:t>
            </a:r>
          </a:p>
        </p:txBody>
      </p:sp>
      <p:sp>
        <p:nvSpPr>
          <p:cNvPr id="19" name="TextBox 18"/>
          <p:cNvSpPr txBox="1"/>
          <p:nvPr/>
        </p:nvSpPr>
        <p:spPr>
          <a:xfrm>
            <a:off x="3317228" y="4689793"/>
            <a:ext cx="8150522" cy="1569660"/>
          </a:xfrm>
          <a:prstGeom prst="rect">
            <a:avLst/>
          </a:prstGeom>
          <a:noFill/>
        </p:spPr>
        <p:txBody>
          <a:bodyPr wrap="square" rtlCol="0">
            <a:spAutoFit/>
          </a:bodyPr>
          <a:lstStyle/>
          <a:p>
            <a:r>
              <a:rPr lang="en-US" sz="2400" dirty="0"/>
              <a:t>Assess the patient, identify how much of the patient’s body is burned, decide if the burn is considered critical, initial burn care, control bleeding and other injuries due to the fall, notify the medical center</a:t>
            </a:r>
          </a:p>
        </p:txBody>
      </p:sp>
      <p:sp>
        <p:nvSpPr>
          <p:cNvPr id="15" name="Slide Number Placeholder 4">
            <a:extLst>
              <a:ext uri="{FF2B5EF4-FFF2-40B4-BE49-F238E27FC236}">
                <a16:creationId xmlns:a16="http://schemas.microsoft.com/office/drawing/2014/main" id="{C23B45B9-674F-F44E-82B8-71F776364F64}"/>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t>44</a:t>
            </a:fld>
            <a:endParaRPr lang="pt-BR" dirty="0"/>
          </a:p>
        </p:txBody>
      </p:sp>
    </p:spTree>
    <p:extLst>
      <p:ext uri="{BB962C8B-B14F-4D97-AF65-F5344CB8AC3E}">
        <p14:creationId xmlns:p14="http://schemas.microsoft.com/office/powerpoint/2010/main" val="2381288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User Interface Features</a:t>
            </a:r>
          </a:p>
        </p:txBody>
      </p:sp>
      <p:sp>
        <p:nvSpPr>
          <p:cNvPr id="3" name="Content Placeholder 2"/>
          <p:cNvSpPr>
            <a:spLocks noGrp="1"/>
          </p:cNvSpPr>
          <p:nvPr>
            <p:ph sz="half" idx="1"/>
          </p:nvPr>
        </p:nvSpPr>
        <p:spPr/>
        <p:txBody>
          <a:bodyPr>
            <a:normAutofit fontScale="92500" lnSpcReduction="10000"/>
          </a:bodyPr>
          <a:lstStyle/>
          <a:p>
            <a:r>
              <a:rPr lang="en-US" dirty="0"/>
              <a:t>Display</a:t>
            </a:r>
          </a:p>
          <a:p>
            <a:pPr lvl="1"/>
            <a:r>
              <a:rPr lang="en-US" dirty="0"/>
              <a:t>HUD</a:t>
            </a:r>
          </a:p>
          <a:p>
            <a:pPr lvl="1"/>
            <a:r>
              <a:rPr lang="en-US" dirty="0"/>
              <a:t>Forearm mounted display</a:t>
            </a:r>
          </a:p>
          <a:p>
            <a:pPr lvl="1"/>
            <a:r>
              <a:rPr lang="en-US" dirty="0"/>
              <a:t>Tablet, smartphone</a:t>
            </a:r>
          </a:p>
          <a:p>
            <a:r>
              <a:rPr lang="en-US" dirty="0"/>
              <a:t>Interactions</a:t>
            </a:r>
          </a:p>
          <a:p>
            <a:pPr lvl="1"/>
            <a:r>
              <a:rPr lang="en-US" dirty="0"/>
              <a:t>HUD on/off</a:t>
            </a:r>
          </a:p>
          <a:p>
            <a:pPr lvl="1"/>
            <a:r>
              <a:rPr lang="en-US" dirty="0"/>
              <a:t>Face scanner</a:t>
            </a:r>
          </a:p>
          <a:p>
            <a:pPr lvl="1"/>
            <a:r>
              <a:rPr lang="en-US" dirty="0"/>
              <a:t>Threat scanner</a:t>
            </a:r>
          </a:p>
          <a:p>
            <a:pPr lvl="1"/>
            <a:r>
              <a:rPr lang="en-US" dirty="0"/>
              <a:t>Ask backup</a:t>
            </a:r>
          </a:p>
          <a:p>
            <a:pPr lvl="1"/>
            <a:r>
              <a:rPr lang="en-US" dirty="0"/>
              <a:t>Voice commands </a:t>
            </a:r>
          </a:p>
          <a:p>
            <a:pPr lvl="1"/>
            <a:r>
              <a:rPr lang="en-US" dirty="0"/>
              <a:t>Haptics: touch in body parts to send information (danger, ask for help) </a:t>
            </a:r>
          </a:p>
          <a:p>
            <a:pPr lvl="1"/>
            <a:r>
              <a:rPr lang="en-US" dirty="0"/>
              <a:t>Audio: push-to-talk, radio</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a:t>Information:</a:t>
            </a:r>
          </a:p>
          <a:p>
            <a:pPr lvl="1"/>
            <a:r>
              <a:rPr lang="en-US" dirty="0"/>
              <a:t>Patient’s info</a:t>
            </a:r>
          </a:p>
          <a:p>
            <a:pPr lvl="1"/>
            <a:r>
              <a:rPr lang="en-US" dirty="0"/>
              <a:t>Real-time patient’s vitals</a:t>
            </a:r>
          </a:p>
          <a:p>
            <a:pPr lvl="1"/>
            <a:r>
              <a:rPr lang="en-US" dirty="0"/>
              <a:t>Hospital recommendation based on location and trauma</a:t>
            </a:r>
          </a:p>
          <a:p>
            <a:pPr lvl="1"/>
            <a:r>
              <a:rPr lang="en-US" dirty="0"/>
              <a:t>Procedures checklist – dynamic</a:t>
            </a:r>
          </a:p>
          <a:p>
            <a:pPr lvl="1"/>
            <a:r>
              <a:rPr lang="en-US" dirty="0"/>
              <a:t>Procedures guidance</a:t>
            </a:r>
          </a:p>
          <a:p>
            <a:pPr lvl="1"/>
            <a:r>
              <a:rPr lang="en-US" dirty="0"/>
              <a:t>Alerts</a:t>
            </a:r>
          </a:p>
          <a:p>
            <a:pPr lvl="1"/>
            <a:r>
              <a:rPr lang="en-US" dirty="0"/>
              <a:t>Equipment location</a:t>
            </a:r>
          </a:p>
          <a:p>
            <a:pPr lvl="1"/>
            <a:r>
              <a:rPr lang="en-US" dirty="0"/>
              <a:t>Threat identification: guns, knifes, body language</a:t>
            </a:r>
          </a:p>
          <a:p>
            <a:pPr lvl="1"/>
            <a:r>
              <a:rPr lang="en-US" dirty="0"/>
              <a:t>Communication: voice, text, radio</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 y="0"/>
            <a:ext cx="12185928" cy="6858000"/>
          </a:xfrm>
          <a:prstGeom prst="rect">
            <a:avLst/>
          </a:prstGeom>
        </p:spPr>
      </p:pic>
    </p:spTree>
    <p:extLst>
      <p:ext uri="{BB962C8B-B14F-4D97-AF65-F5344CB8AC3E}">
        <p14:creationId xmlns:p14="http://schemas.microsoft.com/office/powerpoint/2010/main" val="34864316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1053969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3830687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989842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29800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dirty="0"/>
              <a:t>Project 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5</a:t>
            </a:fld>
            <a:endParaRPr lang="pt-BR" dirty="0"/>
          </a:p>
        </p:txBody>
      </p:sp>
      <p:sp>
        <p:nvSpPr>
          <p:cNvPr id="7" name="TextBox 6">
            <a:extLst>
              <a:ext uri="{FF2B5EF4-FFF2-40B4-BE49-F238E27FC236}">
                <a16:creationId xmlns:a16="http://schemas.microsoft.com/office/drawing/2014/main" id="{7FDB398A-8069-44C6-AEC5-27DE159BB58E}"/>
              </a:ext>
            </a:extLst>
          </p:cNvPr>
          <p:cNvSpPr txBox="1"/>
          <p:nvPr/>
        </p:nvSpPr>
        <p:spPr>
          <a:xfrm>
            <a:off x="1137500" y="1674110"/>
            <a:ext cx="9916998" cy="954107"/>
          </a:xfrm>
          <a:prstGeom prst="rect">
            <a:avLst/>
          </a:prstGeom>
          <a:noFill/>
        </p:spPr>
        <p:txBody>
          <a:bodyPr wrap="square" rtlCol="0">
            <a:spAutoFit/>
          </a:bodyPr>
          <a:lstStyle/>
          <a:p>
            <a:pPr algn="ctr"/>
            <a:r>
              <a:rPr lang="en-US" sz="2800" dirty="0">
                <a:latin typeface="Segoe UI Light" panose="020B0502040204020203" pitchFamily="34" charset="0"/>
              </a:rPr>
              <a:t>To</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n-US" sz="2800" dirty="0">
                <a:solidFill>
                  <a:srgbClr val="C00000"/>
                </a:solidFill>
                <a:latin typeface="Segoe UI Light" panose="020B0502040204020203" pitchFamily="34" charset="0"/>
                <a:cs typeface="Segoe UI Light" panose="020B0502040204020203" pitchFamily="34" charset="0"/>
              </a:rPr>
              <a:t>Design, prototype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evaluate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
        <p:nvSpPr>
          <p:cNvPr id="9" name="TextBox 8">
            <a:extLst>
              <a:ext uri="{FF2B5EF4-FFF2-40B4-BE49-F238E27FC236}">
                <a16:creationId xmlns:a16="http://schemas.microsoft.com/office/drawing/2014/main" id="{6D2655DD-4229-4A84-AFF6-9E1E59181981}"/>
              </a:ext>
            </a:extLst>
          </p:cNvPr>
          <p:cNvSpPr txBox="1"/>
          <p:nvPr/>
        </p:nvSpPr>
        <p:spPr>
          <a:xfrm>
            <a:off x="3893139" y="3675589"/>
            <a:ext cx="4405717" cy="523221"/>
          </a:xfrm>
          <a:prstGeom prst="rect">
            <a:avLst/>
          </a:prstGeom>
          <a:noFill/>
        </p:spPr>
        <p:txBody>
          <a:bodyPr wrap="square" rtlCol="0">
            <a:spAutoFit/>
          </a:bodyPr>
          <a:lstStyle/>
          <a:p>
            <a:pPr algn="ctr"/>
            <a:r>
              <a:rPr lang="en-US" sz="2800" dirty="0">
                <a:solidFill>
                  <a:srgbClr val="C00000"/>
                </a:solidFill>
                <a:latin typeface="Segoe UI Light" panose="020B0502040204020203" pitchFamily="34" charset="0"/>
                <a:cs typeface="Segoe UI Light" panose="020B0502040204020203" pitchFamily="34" charset="0"/>
              </a:rPr>
              <a:t>Emergency Medical Services</a:t>
            </a:r>
            <a:endParaRPr lang="en-US" sz="2800" dirty="0">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6D2655DD-4229-4A84-AFF6-9E1E59181981}"/>
              </a:ext>
            </a:extLst>
          </p:cNvPr>
          <p:cNvSpPr txBox="1"/>
          <p:nvPr/>
        </p:nvSpPr>
        <p:spPr>
          <a:xfrm>
            <a:off x="4677434" y="4375666"/>
            <a:ext cx="2800058" cy="523221"/>
          </a:xfrm>
          <a:prstGeom prst="rect">
            <a:avLst/>
          </a:prstGeom>
          <a:noFill/>
        </p:spPr>
        <p:txBody>
          <a:bodyPr wrap="square" rtlCol="0">
            <a:spAutoFit/>
          </a:bodyPr>
          <a:lstStyle/>
          <a:p>
            <a:pPr algn="ctr"/>
            <a:r>
              <a:rPr lang="en-US" sz="2800" dirty="0">
                <a:solidFill>
                  <a:srgbClr val="C00000"/>
                </a:solidFill>
                <a:latin typeface="Segoe UI Light" panose="020B0502040204020203" pitchFamily="34" charset="0"/>
                <a:cs typeface="Segoe UI Light" panose="020B0502040204020203" pitchFamily="34" charset="0"/>
              </a:rPr>
              <a:t>Law Enforcement</a:t>
            </a:r>
            <a:endParaRPr lang="en-US" sz="2800" dirty="0">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D2655DD-4229-4A84-AFF6-9E1E59181981}"/>
              </a:ext>
            </a:extLst>
          </p:cNvPr>
          <p:cNvSpPr txBox="1"/>
          <p:nvPr/>
        </p:nvSpPr>
        <p:spPr>
          <a:xfrm>
            <a:off x="4714505" y="5075743"/>
            <a:ext cx="2762987" cy="523220"/>
          </a:xfrm>
          <a:prstGeom prst="rect">
            <a:avLst/>
          </a:prstGeom>
          <a:noFill/>
        </p:spPr>
        <p:txBody>
          <a:bodyPr wrap="square" rtlCol="0">
            <a:spAutoFit/>
          </a:bodyPr>
          <a:lstStyle/>
          <a:p>
            <a:pPr algn="ctr"/>
            <a:r>
              <a:rPr lang="en-US" sz="2800" dirty="0">
                <a:solidFill>
                  <a:srgbClr val="C00000"/>
                </a:solidFill>
                <a:latin typeface="Segoe UI Light" panose="020B0502040204020203" pitchFamily="34" charset="0"/>
                <a:cs typeface="Segoe UI Light" panose="020B0502040204020203" pitchFamily="34" charset="0"/>
              </a:rPr>
              <a:t>Fire Fighting</a:t>
            </a:r>
          </a:p>
        </p:txBody>
      </p:sp>
      <p:sp>
        <p:nvSpPr>
          <p:cNvPr id="12" name="TextBox 11">
            <a:extLst>
              <a:ext uri="{FF2B5EF4-FFF2-40B4-BE49-F238E27FC236}">
                <a16:creationId xmlns:a16="http://schemas.microsoft.com/office/drawing/2014/main" id="{6D2655DD-4229-4A84-AFF6-9E1E59181981}"/>
              </a:ext>
            </a:extLst>
          </p:cNvPr>
          <p:cNvSpPr txBox="1"/>
          <p:nvPr/>
        </p:nvSpPr>
        <p:spPr>
          <a:xfrm>
            <a:off x="3893140" y="2780960"/>
            <a:ext cx="4405717" cy="523220"/>
          </a:xfrm>
          <a:prstGeom prst="rect">
            <a:avLst/>
          </a:prstGeom>
          <a:noFill/>
        </p:spPr>
        <p:txBody>
          <a:bodyPr wrap="square" rtlCol="0">
            <a:spAutoFit/>
          </a:bodyPr>
          <a:lstStyle/>
          <a:p>
            <a:pPr algn="ctr"/>
            <a:r>
              <a:rPr lang="en-US" sz="2800" dirty="0">
                <a:latin typeface="Segoe UI Light" panose="020B0502040204020203" pitchFamily="34" charset="0"/>
                <a:cs typeface="Segoe UI Light" panose="020B0502040204020203" pitchFamily="34" charset="0"/>
              </a:rPr>
              <a:t>For three main disciplines</a:t>
            </a:r>
          </a:p>
        </p:txBody>
      </p:sp>
    </p:spTree>
    <p:extLst>
      <p:ext uri="{BB962C8B-B14F-4D97-AF65-F5344CB8AC3E}">
        <p14:creationId xmlns:p14="http://schemas.microsoft.com/office/powerpoint/2010/main" val="2510298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37848286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4039772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425983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968104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 y="0"/>
            <a:ext cx="12174583" cy="6858000"/>
          </a:xfrm>
          <a:prstGeom prst="rect">
            <a:avLst/>
          </a:prstGeom>
        </p:spPr>
      </p:pic>
    </p:spTree>
    <p:extLst>
      <p:ext uri="{BB962C8B-B14F-4D97-AF65-F5344CB8AC3E}">
        <p14:creationId xmlns:p14="http://schemas.microsoft.com/office/powerpoint/2010/main" val="22364988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42921" y="783746"/>
            <a:ext cx="5176194" cy="5054082"/>
          </a:xfrm>
          <a:prstGeom prst="rect">
            <a:avLst/>
          </a:prstGeom>
        </p:spPr>
      </p:pic>
      <p:sp>
        <p:nvSpPr>
          <p:cNvPr id="5" name="Right Arrow 4"/>
          <p:cNvSpPr/>
          <p:nvPr/>
        </p:nvSpPr>
        <p:spPr>
          <a:xfrm rot="16200000">
            <a:off x="9029082" y="5917664"/>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8784789">
            <a:off x="7159881" y="5256300"/>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598972">
            <a:off x="6519961" y="4559723"/>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20595481">
            <a:off x="6279829" y="403558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21216521">
            <a:off x="6148340" y="335449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355824">
            <a:off x="6234525" y="2673042"/>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257997">
            <a:off x="6259023" y="2209500"/>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6568802">
            <a:off x="9616231" y="376846"/>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8605390">
            <a:off x="11182118" y="1338062"/>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9509120">
            <a:off x="11677744" y="2416424"/>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1242719">
            <a:off x="11727658" y="3490094"/>
            <a:ext cx="369729" cy="2779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3018893">
            <a:off x="11417369" y="4571976"/>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3802627">
            <a:off x="10879295" y="5190194"/>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611172">
            <a:off x="10145756" y="5641618"/>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7374183">
            <a:off x="7961163" y="5744665"/>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20746" y="1684523"/>
            <a:ext cx="4417541"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Body scanner: face recognition, detect gun, danger </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Better communications: instant communication, clear voices, 1-1 and group</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Information about indoor spaces: pinpoint info in maps</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Information without the need to go back to the vehicle to use the computer</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Alarm is tapping</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Arm display</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Easy access to information: Interface that integrates multiple databases</a:t>
            </a:r>
          </a:p>
        </p:txBody>
      </p:sp>
      <p:sp>
        <p:nvSpPr>
          <p:cNvPr id="21" name="Right Arrow 20"/>
          <p:cNvSpPr/>
          <p:nvPr/>
        </p:nvSpPr>
        <p:spPr>
          <a:xfrm rot="7858317">
            <a:off x="10642436" y="83633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598688">
            <a:off x="7103232" y="92094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4"/>
          <p:cNvSpPr>
            <a:spLocks noGrp="1"/>
          </p:cNvSpPr>
          <p:nvPr>
            <p:ph type="title"/>
          </p:nvPr>
        </p:nvSpPr>
        <p:spPr>
          <a:xfrm>
            <a:off x="838200" y="365127"/>
            <a:ext cx="10515600" cy="1325563"/>
          </a:xfrm>
        </p:spPr>
        <p:txBody>
          <a:bodyPr/>
          <a:lstStyle/>
          <a:p>
            <a:r>
              <a:rPr lang="en-US" sz="2800" dirty="0"/>
              <a:t>Requirement Analysis - LE </a:t>
            </a:r>
            <a:br>
              <a:rPr lang="en-US" dirty="0"/>
            </a:br>
            <a:r>
              <a:rPr lang="en-US" dirty="0"/>
              <a:t>Functionality Requested </a:t>
            </a:r>
          </a:p>
        </p:txBody>
      </p:sp>
      <p:sp>
        <p:nvSpPr>
          <p:cNvPr id="24" name="TextBox 23"/>
          <p:cNvSpPr txBox="1"/>
          <p:nvPr/>
        </p:nvSpPr>
        <p:spPr>
          <a:xfrm>
            <a:off x="6807886" y="413161"/>
            <a:ext cx="4846263" cy="369332"/>
          </a:xfrm>
          <a:prstGeom prst="rect">
            <a:avLst/>
          </a:prstGeom>
          <a:noFill/>
        </p:spPr>
        <p:txBody>
          <a:bodyPr wrap="none" rtlCol="0">
            <a:spAutoFit/>
          </a:bodyPr>
          <a:lstStyle/>
          <a:p>
            <a:r>
              <a:rPr lang="en-US" dirty="0"/>
              <a:t>(“Voices of First Responders” Dawkins et al. 2018)</a:t>
            </a:r>
          </a:p>
        </p:txBody>
      </p:sp>
    </p:spTree>
    <p:extLst>
      <p:ext uri="{BB962C8B-B14F-4D97-AF65-F5344CB8AC3E}">
        <p14:creationId xmlns:p14="http://schemas.microsoft.com/office/powerpoint/2010/main" val="36198850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 - LE</a:t>
            </a:r>
            <a:br>
              <a:rPr lang="en-US" dirty="0"/>
            </a:br>
            <a:r>
              <a:rPr lang="en-US" dirty="0"/>
              <a:t>Chosen Scenario: Traffic stop</a:t>
            </a:r>
          </a:p>
        </p:txBody>
      </p:sp>
      <p:grpSp>
        <p:nvGrpSpPr>
          <p:cNvPr id="5" name="Group 4"/>
          <p:cNvGrpSpPr/>
          <p:nvPr/>
        </p:nvGrpSpPr>
        <p:grpSpPr>
          <a:xfrm>
            <a:off x="838201" y="2032656"/>
            <a:ext cx="2394296" cy="1197147"/>
            <a:chOff x="2875855" y="1608858"/>
            <a:chExt cx="2376289" cy="1188144"/>
          </a:xfrm>
          <a:solidFill>
            <a:schemeClr val="accent2"/>
          </a:solidFill>
        </p:grpSpPr>
        <p:sp>
          <p:nvSpPr>
            <p:cNvPr id="6" name="Rectangle 5"/>
            <p:cNvSpPr/>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sp>
        <p:sp>
          <p:nvSpPr>
            <p:cNvPr id="7" name="TextBox 6"/>
            <p:cNvSpPr txBox="1"/>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Scenario</a:t>
              </a:r>
              <a:endParaRPr lang="en-US" kern="1200" dirty="0"/>
            </a:p>
          </p:txBody>
        </p:sp>
      </p:grpSp>
      <p:grpSp>
        <p:nvGrpSpPr>
          <p:cNvPr id="8" name="Group 7"/>
          <p:cNvGrpSpPr/>
          <p:nvPr/>
        </p:nvGrpSpPr>
        <p:grpSpPr>
          <a:xfrm>
            <a:off x="838200" y="3358522"/>
            <a:ext cx="2394296" cy="1197147"/>
            <a:chOff x="2875855" y="1608858"/>
            <a:chExt cx="2376289" cy="1188144"/>
          </a:xfrm>
        </p:grpSpPr>
        <p:sp>
          <p:nvSpPr>
            <p:cNvPr id="9" name="Rectangle 8"/>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Key Role</a:t>
              </a:r>
            </a:p>
          </p:txBody>
        </p:sp>
      </p:grpSp>
      <p:grpSp>
        <p:nvGrpSpPr>
          <p:cNvPr id="11" name="Group 10"/>
          <p:cNvGrpSpPr/>
          <p:nvPr/>
        </p:nvGrpSpPr>
        <p:grpSpPr>
          <a:xfrm>
            <a:off x="838201" y="4689793"/>
            <a:ext cx="2394296" cy="1197147"/>
            <a:chOff x="2875855" y="1608858"/>
            <a:chExt cx="2376289" cy="1188144"/>
          </a:xfrm>
        </p:grpSpPr>
        <p:sp>
          <p:nvSpPr>
            <p:cNvPr id="12" name="Rectangle 11"/>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Task to simulate</a:t>
              </a:r>
            </a:p>
          </p:txBody>
        </p:sp>
      </p:grpSp>
      <p:sp>
        <p:nvSpPr>
          <p:cNvPr id="17" name="TextBox 16"/>
          <p:cNvSpPr txBox="1"/>
          <p:nvPr/>
        </p:nvSpPr>
        <p:spPr>
          <a:xfrm>
            <a:off x="3317228" y="2400396"/>
            <a:ext cx="1558632" cy="461665"/>
          </a:xfrm>
          <a:prstGeom prst="rect">
            <a:avLst/>
          </a:prstGeom>
          <a:noFill/>
        </p:spPr>
        <p:txBody>
          <a:bodyPr wrap="none" rtlCol="0">
            <a:spAutoFit/>
          </a:bodyPr>
          <a:lstStyle/>
          <a:p>
            <a:r>
              <a:rPr lang="en-US" sz="2400" dirty="0"/>
              <a:t>Traffic stop</a:t>
            </a:r>
          </a:p>
        </p:txBody>
      </p:sp>
      <p:sp>
        <p:nvSpPr>
          <p:cNvPr id="18" name="TextBox 17"/>
          <p:cNvSpPr txBox="1"/>
          <p:nvPr/>
        </p:nvSpPr>
        <p:spPr>
          <a:xfrm>
            <a:off x="3317228" y="3726262"/>
            <a:ext cx="6330516" cy="461665"/>
          </a:xfrm>
          <a:prstGeom prst="rect">
            <a:avLst/>
          </a:prstGeom>
          <a:noFill/>
        </p:spPr>
        <p:txBody>
          <a:bodyPr wrap="none" rtlCol="0">
            <a:spAutoFit/>
          </a:bodyPr>
          <a:lstStyle/>
          <a:p>
            <a:r>
              <a:rPr lang="en-US" sz="2400" dirty="0"/>
              <a:t>Police officer who’s on duty patrolling the streets</a:t>
            </a:r>
          </a:p>
        </p:txBody>
      </p:sp>
      <p:sp>
        <p:nvSpPr>
          <p:cNvPr id="19" name="TextBox 18"/>
          <p:cNvSpPr txBox="1"/>
          <p:nvPr/>
        </p:nvSpPr>
        <p:spPr>
          <a:xfrm>
            <a:off x="3317228" y="4872867"/>
            <a:ext cx="7869783" cy="830997"/>
          </a:xfrm>
          <a:prstGeom prst="rect">
            <a:avLst/>
          </a:prstGeom>
          <a:noFill/>
        </p:spPr>
        <p:txBody>
          <a:bodyPr wrap="none" rtlCol="0">
            <a:spAutoFit/>
          </a:bodyPr>
          <a:lstStyle/>
          <a:p>
            <a:r>
              <a:rPr lang="en-US" sz="2400" dirty="0"/>
              <a:t>Execute the traffic stop, assess the vehicle and the occupants,</a:t>
            </a:r>
          </a:p>
          <a:p>
            <a:r>
              <a:rPr lang="en-US" sz="2400" dirty="0"/>
              <a:t>Proceed with warning, ticket or severe actions</a:t>
            </a:r>
          </a:p>
        </p:txBody>
      </p:sp>
    </p:spTree>
    <p:extLst>
      <p:ext uri="{BB962C8B-B14F-4D97-AF65-F5344CB8AC3E}">
        <p14:creationId xmlns:p14="http://schemas.microsoft.com/office/powerpoint/2010/main" val="32673088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0"/>
            <a:ext cx="12192000" cy="6855565"/>
          </a:xfrm>
        </p:spPr>
      </p:pic>
    </p:spTree>
    <p:extLst>
      <p:ext uri="{BB962C8B-B14F-4D97-AF65-F5344CB8AC3E}">
        <p14:creationId xmlns:p14="http://schemas.microsoft.com/office/powerpoint/2010/main" val="35352907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7"/>
            <a:ext cx="12192000" cy="6856645"/>
          </a:xfrm>
          <a:prstGeom prst="rect">
            <a:avLst/>
          </a:prstGeom>
        </p:spPr>
      </p:pic>
      <p:sp>
        <p:nvSpPr>
          <p:cNvPr id="4" name="Oval 3"/>
          <p:cNvSpPr/>
          <p:nvPr/>
        </p:nvSpPr>
        <p:spPr>
          <a:xfrm>
            <a:off x="8278090" y="1688122"/>
            <a:ext cx="191793" cy="332441"/>
          </a:xfrm>
          <a:prstGeom prst="ellipse">
            <a:avLst/>
          </a:prstGeom>
          <a:ln>
            <a:solidFill>
              <a:schemeClr val="tx1">
                <a:lumMod val="95000"/>
                <a:lumOff val="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2833558" y="970873"/>
            <a:ext cx="247135" cy="42836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200">
              <a:solidFill>
                <a:prstClr val="white"/>
              </a:solidFill>
              <a:latin typeface="Calibri" panose="020F0502020204030204"/>
            </a:endParaRPr>
          </a:p>
        </p:txBody>
      </p:sp>
      <p:sp>
        <p:nvSpPr>
          <p:cNvPr id="25" name="Rectangle 24"/>
          <p:cNvSpPr/>
          <p:nvPr/>
        </p:nvSpPr>
        <p:spPr>
          <a:xfrm>
            <a:off x="0" y="447281"/>
            <a:ext cx="3466681" cy="609036"/>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itle 1"/>
          <p:cNvSpPr>
            <a:spLocks noGrp="1"/>
          </p:cNvSpPr>
          <p:nvPr>
            <p:ph type="title"/>
          </p:nvPr>
        </p:nvSpPr>
        <p:spPr>
          <a:xfrm>
            <a:off x="195650" y="367623"/>
            <a:ext cx="2949484" cy="723446"/>
          </a:xfrm>
        </p:spPr>
        <p:txBody>
          <a:bodyPr>
            <a:normAutofit/>
          </a:bodyPr>
          <a:lstStyle/>
          <a:p>
            <a:r>
              <a:rPr lang="en-US" sz="3200" b="1" dirty="0">
                <a:latin typeface="Segoe UI Semibold" panose="020B0702040204020203" pitchFamily="34" charset="0"/>
                <a:cs typeface="Segoe UI Semibold" panose="020B0702040204020203" pitchFamily="34" charset="0"/>
              </a:rPr>
              <a:t>Passive system</a:t>
            </a:r>
          </a:p>
        </p:txBody>
      </p:sp>
      <p:pic>
        <p:nvPicPr>
          <p:cNvPr id="48" name="Picture 47">
            <a:extLst>
              <a:ext uri="{FF2B5EF4-FFF2-40B4-BE49-F238E27FC236}">
                <a16:creationId xmlns:a16="http://schemas.microsoft.com/office/drawing/2014/main" id="{3F02C868-4231-6849-B209-DF0078B7F2E7}"/>
              </a:ext>
            </a:extLst>
          </p:cNvPr>
          <p:cNvPicPr>
            <a:picLocks noChangeAspect="1"/>
          </p:cNvPicPr>
          <p:nvPr/>
        </p:nvPicPr>
        <p:blipFill>
          <a:blip r:embed="rId4"/>
          <a:stretch>
            <a:fillRect/>
          </a:stretch>
        </p:blipFill>
        <p:spPr>
          <a:xfrm>
            <a:off x="7685540" y="4655439"/>
            <a:ext cx="4406900" cy="1917700"/>
          </a:xfrm>
          <a:prstGeom prst="rect">
            <a:avLst/>
          </a:prstGeom>
        </p:spPr>
      </p:pic>
    </p:spTree>
    <p:extLst>
      <p:ext uri="{BB962C8B-B14F-4D97-AF65-F5344CB8AC3E}">
        <p14:creationId xmlns:p14="http://schemas.microsoft.com/office/powerpoint/2010/main" val="1308368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7"/>
            <a:ext cx="12192000" cy="6856645"/>
          </a:xfrm>
          <a:prstGeom prst="rect">
            <a:avLst/>
          </a:prstGeom>
        </p:spPr>
      </p:pic>
      <p:sp>
        <p:nvSpPr>
          <p:cNvPr id="7" name="Oval Callout 6"/>
          <p:cNvSpPr/>
          <p:nvPr/>
        </p:nvSpPr>
        <p:spPr>
          <a:xfrm>
            <a:off x="326278" y="4084516"/>
            <a:ext cx="3931508" cy="1094642"/>
          </a:xfrm>
          <a:prstGeom prst="wedgeEllipseCallout">
            <a:avLst>
              <a:gd name="adj1" fmla="val 31535"/>
              <a:gd name="adj2" fmla="val 131322"/>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“Run plate: TK7B9” </a:t>
            </a:r>
          </a:p>
        </p:txBody>
      </p:sp>
      <p:sp>
        <p:nvSpPr>
          <p:cNvPr id="53" name="Rectangle 52"/>
          <p:cNvSpPr/>
          <p:nvPr/>
        </p:nvSpPr>
        <p:spPr>
          <a:xfrm>
            <a:off x="0" y="447281"/>
            <a:ext cx="3466681" cy="609036"/>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itle 1"/>
          <p:cNvSpPr>
            <a:spLocks noGrp="1"/>
          </p:cNvSpPr>
          <p:nvPr>
            <p:ph type="title"/>
          </p:nvPr>
        </p:nvSpPr>
        <p:spPr>
          <a:xfrm>
            <a:off x="195650" y="367623"/>
            <a:ext cx="2949484" cy="723446"/>
          </a:xfrm>
        </p:spPr>
        <p:txBody>
          <a:bodyPr>
            <a:normAutofit/>
          </a:bodyPr>
          <a:lstStyle/>
          <a:p>
            <a:r>
              <a:rPr lang="en-US" sz="3200" b="1" dirty="0">
                <a:latin typeface="Segoe UI Semibold" panose="020B0702040204020203" pitchFamily="34" charset="0"/>
                <a:cs typeface="Segoe UI Semibold" panose="020B0702040204020203" pitchFamily="34" charset="0"/>
              </a:rPr>
              <a:t>Active system</a:t>
            </a:r>
          </a:p>
        </p:txBody>
      </p:sp>
      <p:grpSp>
        <p:nvGrpSpPr>
          <p:cNvPr id="33" name="Group 32">
            <a:extLst>
              <a:ext uri="{FF2B5EF4-FFF2-40B4-BE49-F238E27FC236}">
                <a16:creationId xmlns:a16="http://schemas.microsoft.com/office/drawing/2014/main" id="{17BF1967-88BF-4B4F-A67F-8F493A7F50EF}"/>
              </a:ext>
            </a:extLst>
          </p:cNvPr>
          <p:cNvGrpSpPr/>
          <p:nvPr/>
        </p:nvGrpSpPr>
        <p:grpSpPr>
          <a:xfrm>
            <a:off x="7693477" y="4664671"/>
            <a:ext cx="4391026" cy="1914525"/>
            <a:chOff x="7693478" y="4655439"/>
            <a:chExt cx="4391026" cy="1914525"/>
          </a:xfrm>
        </p:grpSpPr>
        <p:grpSp>
          <p:nvGrpSpPr>
            <p:cNvPr id="34" name="Group 33">
              <a:extLst>
                <a:ext uri="{FF2B5EF4-FFF2-40B4-BE49-F238E27FC236}">
                  <a16:creationId xmlns:a16="http://schemas.microsoft.com/office/drawing/2014/main" id="{3D4727F1-4DB9-9841-B9A1-E4EF514AB2AA}"/>
                </a:ext>
              </a:extLst>
            </p:cNvPr>
            <p:cNvGrpSpPr/>
            <p:nvPr/>
          </p:nvGrpSpPr>
          <p:grpSpPr>
            <a:xfrm>
              <a:off x="7693478" y="4655439"/>
              <a:ext cx="4391026" cy="1914525"/>
              <a:chOff x="7562849" y="4494666"/>
              <a:chExt cx="4391026" cy="1914525"/>
            </a:xfrm>
          </p:grpSpPr>
          <p:grpSp>
            <p:nvGrpSpPr>
              <p:cNvPr id="36" name="Group 35">
                <a:extLst>
                  <a:ext uri="{FF2B5EF4-FFF2-40B4-BE49-F238E27FC236}">
                    <a16:creationId xmlns:a16="http://schemas.microsoft.com/office/drawing/2014/main" id="{BEB58EF4-9DF2-F046-B81C-53E14504F30F}"/>
                  </a:ext>
                </a:extLst>
              </p:cNvPr>
              <p:cNvGrpSpPr/>
              <p:nvPr/>
            </p:nvGrpSpPr>
            <p:grpSpPr>
              <a:xfrm>
                <a:off x="7562849" y="4494666"/>
                <a:ext cx="4391026" cy="1914525"/>
                <a:chOff x="7077074" y="4881562"/>
                <a:chExt cx="4391026" cy="1914525"/>
              </a:xfrm>
            </p:grpSpPr>
            <p:grpSp>
              <p:nvGrpSpPr>
                <p:cNvPr id="38" name="Group 37">
                  <a:extLst>
                    <a:ext uri="{FF2B5EF4-FFF2-40B4-BE49-F238E27FC236}">
                      <a16:creationId xmlns:a16="http://schemas.microsoft.com/office/drawing/2014/main" id="{FE0B2EFB-60E9-374C-AAE0-8B6ECF9C2891}"/>
                    </a:ext>
                  </a:extLst>
                </p:cNvPr>
                <p:cNvGrpSpPr/>
                <p:nvPr/>
              </p:nvGrpSpPr>
              <p:grpSpPr>
                <a:xfrm>
                  <a:off x="7077074" y="4881562"/>
                  <a:ext cx="4391026" cy="1914525"/>
                  <a:chOff x="7077074" y="4881562"/>
                  <a:chExt cx="4391026" cy="1914525"/>
                </a:xfrm>
              </p:grpSpPr>
              <p:sp>
                <p:nvSpPr>
                  <p:cNvPr id="55" name="Rectangle 54">
                    <a:extLst>
                      <a:ext uri="{FF2B5EF4-FFF2-40B4-BE49-F238E27FC236}">
                        <a16:creationId xmlns:a16="http://schemas.microsoft.com/office/drawing/2014/main" id="{C191F8CA-7CFE-AA49-88EA-DBE8BA5D0D0D}"/>
                      </a:ext>
                    </a:extLst>
                  </p:cNvPr>
                  <p:cNvSpPr/>
                  <p:nvPr/>
                </p:nvSpPr>
                <p:spPr>
                  <a:xfrm>
                    <a:off x="7077074" y="4881562"/>
                    <a:ext cx="4391026" cy="1914525"/>
                  </a:xfrm>
                  <a:prstGeom prst="rect">
                    <a:avLst/>
                  </a:prstGeom>
                  <a:solidFill>
                    <a:srgbClr val="989898">
                      <a:alpha val="7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2477D17E-FD62-3F4C-B79F-12FC94040962}"/>
                      </a:ext>
                    </a:extLst>
                  </p:cNvPr>
                  <p:cNvSpPr/>
                  <p:nvPr/>
                </p:nvSpPr>
                <p:spPr>
                  <a:xfrm>
                    <a:off x="7362825" y="5133975"/>
                    <a:ext cx="3819525" cy="7048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7" name="Rectangle 56">
                    <a:extLst>
                      <a:ext uri="{FF2B5EF4-FFF2-40B4-BE49-F238E27FC236}">
                        <a16:creationId xmlns:a16="http://schemas.microsoft.com/office/drawing/2014/main" id="{B6AF66E4-A26B-EF49-BEA5-5E58BB179160}"/>
                      </a:ext>
                    </a:extLst>
                  </p:cNvPr>
                  <p:cNvSpPr/>
                  <p:nvPr/>
                </p:nvSpPr>
                <p:spPr>
                  <a:xfrm>
                    <a:off x="7662780" y="5257800"/>
                    <a:ext cx="948303" cy="4479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Vehicle</a:t>
                    </a:r>
                  </a:p>
                </p:txBody>
              </p:sp>
              <p:sp>
                <p:nvSpPr>
                  <p:cNvPr id="58" name="Rectangle 57">
                    <a:extLst>
                      <a:ext uri="{FF2B5EF4-FFF2-40B4-BE49-F238E27FC236}">
                        <a16:creationId xmlns:a16="http://schemas.microsoft.com/office/drawing/2014/main" id="{AF235703-7E32-3046-8114-6248895C3766}"/>
                      </a:ext>
                    </a:extLst>
                  </p:cNvPr>
                  <p:cNvSpPr/>
                  <p:nvPr/>
                </p:nvSpPr>
                <p:spPr>
                  <a:xfrm>
                    <a:off x="8835970" y="5257800"/>
                    <a:ext cx="948303" cy="44795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Owner</a:t>
                    </a:r>
                  </a:p>
                </p:txBody>
              </p:sp>
              <p:sp>
                <p:nvSpPr>
                  <p:cNvPr id="59" name="Rectangle 58">
                    <a:extLst>
                      <a:ext uri="{FF2B5EF4-FFF2-40B4-BE49-F238E27FC236}">
                        <a16:creationId xmlns:a16="http://schemas.microsoft.com/office/drawing/2014/main" id="{6ED58A3B-4C73-F54E-935A-9BAF706DDF47}"/>
                      </a:ext>
                    </a:extLst>
                  </p:cNvPr>
                  <p:cNvSpPr/>
                  <p:nvPr/>
                </p:nvSpPr>
                <p:spPr>
                  <a:xfrm>
                    <a:off x="10009160" y="5257800"/>
                    <a:ext cx="948303" cy="44795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Driver</a:t>
                    </a:r>
                  </a:p>
                </p:txBody>
              </p:sp>
              <p:sp>
                <p:nvSpPr>
                  <p:cNvPr id="60" name="Rectangle 59">
                    <a:extLst>
                      <a:ext uri="{FF2B5EF4-FFF2-40B4-BE49-F238E27FC236}">
                        <a16:creationId xmlns:a16="http://schemas.microsoft.com/office/drawing/2014/main" id="{5D51E75B-227C-254F-9A37-F7C4B4939113}"/>
                      </a:ext>
                    </a:extLst>
                  </p:cNvPr>
                  <p:cNvSpPr/>
                  <p:nvPr/>
                </p:nvSpPr>
                <p:spPr>
                  <a:xfrm>
                    <a:off x="7362824" y="6015856"/>
                    <a:ext cx="3819525" cy="70485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5EBA89D4-52F2-E94B-B93F-A146BDF9E1FF}"/>
                    </a:ext>
                  </a:extLst>
                </p:cNvPr>
                <p:cNvSpPr txBox="1"/>
                <p:nvPr/>
              </p:nvSpPr>
              <p:spPr>
                <a:xfrm>
                  <a:off x="9310121" y="6045115"/>
                  <a:ext cx="13614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 TK7B9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Tag expired </a:t>
                  </a:r>
                </a:p>
              </p:txBody>
            </p:sp>
          </p:grpSp>
          <p:sp>
            <p:nvSpPr>
              <p:cNvPr id="37" name="Isosceles Triangle 43">
                <a:extLst>
                  <a:ext uri="{FF2B5EF4-FFF2-40B4-BE49-F238E27FC236}">
                    <a16:creationId xmlns:a16="http://schemas.microsoft.com/office/drawing/2014/main" id="{B17563D9-E7F4-8540-B9B1-AAEBE69D3077}"/>
                  </a:ext>
                </a:extLst>
              </p:cNvPr>
              <p:cNvSpPr/>
              <p:nvPr/>
            </p:nvSpPr>
            <p:spPr>
              <a:xfrm rot="10800000">
                <a:off x="8553650" y="5451838"/>
                <a:ext cx="138112" cy="8810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200">
                  <a:solidFill>
                    <a:prstClr val="white"/>
                  </a:solidFill>
                  <a:latin typeface="Calibri" panose="020F0502020204030204"/>
                </a:endParaRPr>
              </a:p>
            </p:txBody>
          </p:sp>
        </p:grpSp>
        <p:sp>
          <p:nvSpPr>
            <p:cNvPr id="35" name="TextBox 34">
              <a:extLst>
                <a:ext uri="{FF2B5EF4-FFF2-40B4-BE49-F238E27FC236}">
                  <a16:creationId xmlns:a16="http://schemas.microsoft.com/office/drawing/2014/main" id="{40102517-F80E-2743-A3FE-AC30EFD41C87}"/>
                </a:ext>
              </a:extLst>
            </p:cNvPr>
            <p:cNvSpPr txBox="1"/>
            <p:nvPr/>
          </p:nvSpPr>
          <p:spPr>
            <a:xfrm>
              <a:off x="8278090" y="5814596"/>
              <a:ext cx="13211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Toyota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Calibri" panose="020F0502020204030204"/>
                </a:rPr>
                <a:t>Color: Red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35749060"/>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dirty="0"/>
              <a:t>Project 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6</a:t>
            </a:fld>
            <a:endParaRPr lang="pt-BR"/>
          </a:p>
        </p:txBody>
      </p:sp>
      <p:sp>
        <p:nvSpPr>
          <p:cNvPr id="6" name="TextBox 5">
            <a:extLst>
              <a:ext uri="{FF2B5EF4-FFF2-40B4-BE49-F238E27FC236}">
                <a16:creationId xmlns:a16="http://schemas.microsoft.com/office/drawing/2014/main" id="{6D2655DD-4229-4A84-AFF6-9E1E59181981}"/>
              </a:ext>
            </a:extLst>
          </p:cNvPr>
          <p:cNvSpPr txBox="1"/>
          <p:nvPr/>
        </p:nvSpPr>
        <p:spPr>
          <a:xfrm>
            <a:off x="993211" y="2952050"/>
            <a:ext cx="9916998" cy="523220"/>
          </a:xfrm>
          <a:prstGeom prst="rect">
            <a:avLst/>
          </a:prstGeom>
          <a:noFill/>
        </p:spPr>
        <p:txBody>
          <a:bodyPr wrap="square" rtlCol="0">
            <a:spAutoFit/>
          </a:bodyPr>
          <a:lstStyle/>
          <a:p>
            <a:pPr algn="ctr"/>
            <a:r>
              <a:rPr lang="en-US" sz="2800" dirty="0">
                <a:solidFill>
                  <a:srgbClr val="C00000"/>
                </a:solidFill>
                <a:latin typeface="Segoe UI Light" panose="020B0502040204020203" pitchFamily="34" charset="0"/>
                <a:cs typeface="Segoe UI Light" panose="020B0502040204020203" pitchFamily="34" charset="0"/>
              </a:rPr>
              <a:t>How?</a:t>
            </a:r>
            <a:endParaRPr lang="en-US" sz="2800" dirty="0">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7FDB398A-8069-44C6-AEC5-27DE159BB58E}"/>
              </a:ext>
            </a:extLst>
          </p:cNvPr>
          <p:cNvSpPr txBox="1"/>
          <p:nvPr/>
        </p:nvSpPr>
        <p:spPr>
          <a:xfrm>
            <a:off x="1137500" y="1674110"/>
            <a:ext cx="9916998" cy="954107"/>
          </a:xfrm>
          <a:prstGeom prst="rect">
            <a:avLst/>
          </a:prstGeom>
          <a:noFill/>
        </p:spPr>
        <p:txBody>
          <a:bodyPr wrap="square" rtlCol="0">
            <a:spAutoFit/>
          </a:bodyPr>
          <a:lstStyle/>
          <a:p>
            <a:pPr algn="ctr"/>
            <a:r>
              <a:rPr lang="en-US" sz="2800" dirty="0">
                <a:latin typeface="Segoe UI Light" panose="020B0502040204020203" pitchFamily="34" charset="0"/>
              </a:rPr>
              <a:t>To</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n-US" sz="2800" dirty="0">
                <a:solidFill>
                  <a:srgbClr val="C00000"/>
                </a:solidFill>
                <a:latin typeface="Segoe UI Light" panose="020B0502040204020203" pitchFamily="34" charset="0"/>
                <a:cs typeface="Segoe UI Light" panose="020B0502040204020203" pitchFamily="34" charset="0"/>
              </a:rPr>
              <a:t>Design, prototype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evaluate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
        <p:nvSpPr>
          <p:cNvPr id="13" name="Content Placeholder 2">
            <a:extLst>
              <a:ext uri="{FF2B5EF4-FFF2-40B4-BE49-F238E27FC236}">
                <a16:creationId xmlns:a16="http://schemas.microsoft.com/office/drawing/2014/main" id="{5B779681-EB1E-4892-87A0-48816DDAECF8}"/>
              </a:ext>
            </a:extLst>
          </p:cNvPr>
          <p:cNvSpPr txBox="1">
            <a:spLocks/>
          </p:cNvSpPr>
          <p:nvPr/>
        </p:nvSpPr>
        <p:spPr>
          <a:xfrm>
            <a:off x="1383958" y="3799103"/>
            <a:ext cx="9526252" cy="143229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800" dirty="0">
                <a:solidFill>
                  <a:srgbClr val="C00000"/>
                </a:solidFill>
              </a:rPr>
              <a:t>User-centered approach</a:t>
            </a:r>
            <a:r>
              <a:rPr lang="en-US" sz="2800" dirty="0"/>
              <a:t> that can make the deployment and adoption of next-generation user interfaces </a:t>
            </a:r>
            <a:r>
              <a:rPr lang="en-US" sz="2800" dirty="0">
                <a:solidFill>
                  <a:srgbClr val="C00000"/>
                </a:solidFill>
              </a:rPr>
              <a:t>reflect the first responders requirements and contexts of use</a:t>
            </a:r>
            <a:r>
              <a:rPr lang="en-US" sz="2800" dirty="0"/>
              <a:t>.</a:t>
            </a:r>
          </a:p>
          <a:p>
            <a:pPr algn="ctr"/>
            <a:endParaRPr lang="en-US" sz="2800" dirty="0"/>
          </a:p>
        </p:txBody>
      </p:sp>
    </p:spTree>
    <p:extLst>
      <p:ext uri="{BB962C8B-B14F-4D97-AF65-F5344CB8AC3E}">
        <p14:creationId xmlns:p14="http://schemas.microsoft.com/office/powerpoint/2010/main" val="3409681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538E770-32E3-49C2-9DAD-2BC3F073387E}"/>
              </a:ext>
            </a:extLst>
          </p:cNvPr>
          <p:cNvPicPr>
            <a:picLocks noChangeAspect="1"/>
          </p:cNvPicPr>
          <p:nvPr/>
        </p:nvPicPr>
        <p:blipFill rotWithShape="1">
          <a:blip r:embed="rId3">
            <a:extLst>
              <a:ext uri="{28A0092B-C50C-407E-A947-70E740481C1C}">
                <a14:useLocalDpi xmlns:a14="http://schemas.microsoft.com/office/drawing/2010/main" val="0"/>
              </a:ext>
            </a:extLst>
          </a:blip>
          <a:srcRect r="8796"/>
          <a:stretch/>
        </p:blipFill>
        <p:spPr>
          <a:xfrm>
            <a:off x="0" y="18871"/>
            <a:ext cx="12178602" cy="6865729"/>
          </a:xfrm>
          <a:prstGeom prst="rect">
            <a:avLst/>
          </a:prstGeom>
        </p:spPr>
      </p:pic>
    </p:spTree>
    <p:extLst>
      <p:ext uri="{BB962C8B-B14F-4D97-AF65-F5344CB8AC3E}">
        <p14:creationId xmlns:p14="http://schemas.microsoft.com/office/powerpoint/2010/main" val="3847282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463457-32B4-43AB-A2DA-195DB44495C3}"/>
              </a:ext>
            </a:extLst>
          </p:cNvPr>
          <p:cNvPicPr>
            <a:picLocks noChangeAspect="1"/>
          </p:cNvPicPr>
          <p:nvPr/>
        </p:nvPicPr>
        <p:blipFill rotWithShape="1">
          <a:blip r:embed="rId3">
            <a:extLst>
              <a:ext uri="{28A0092B-C50C-407E-A947-70E740481C1C}">
                <a14:useLocalDpi xmlns:a14="http://schemas.microsoft.com/office/drawing/2010/main" val="0"/>
              </a:ext>
            </a:extLst>
          </a:blip>
          <a:srcRect l="4176" t="13928" r="8238" b="10508"/>
          <a:stretch/>
        </p:blipFill>
        <p:spPr>
          <a:xfrm>
            <a:off x="-1" y="0"/>
            <a:ext cx="12198699" cy="6850743"/>
          </a:xfrm>
          <a:prstGeom prst="rect">
            <a:avLst/>
          </a:prstGeom>
        </p:spPr>
      </p:pic>
    </p:spTree>
    <p:extLst>
      <p:ext uri="{BB962C8B-B14F-4D97-AF65-F5344CB8AC3E}">
        <p14:creationId xmlns:p14="http://schemas.microsoft.com/office/powerpoint/2010/main" val="16552008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3724" cy="6858000"/>
          </a:xfrm>
          <a:prstGeom prst="rect">
            <a:avLst/>
          </a:prstGeom>
        </p:spPr>
      </p:pic>
    </p:spTree>
    <p:extLst>
      <p:ext uri="{BB962C8B-B14F-4D97-AF65-F5344CB8AC3E}">
        <p14:creationId xmlns:p14="http://schemas.microsoft.com/office/powerpoint/2010/main" val="2210625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8581"/>
          <a:stretch/>
        </p:blipFill>
        <p:spPr>
          <a:xfrm>
            <a:off x="-65902" y="0"/>
            <a:ext cx="12257902" cy="6879650"/>
          </a:xfrm>
          <a:prstGeom prst="rect">
            <a:avLst/>
          </a:prstGeom>
        </p:spPr>
      </p:pic>
      <p:sp>
        <p:nvSpPr>
          <p:cNvPr id="20" name="Rectangle 19"/>
          <p:cNvSpPr/>
          <p:nvPr/>
        </p:nvSpPr>
        <p:spPr>
          <a:xfrm>
            <a:off x="0" y="263612"/>
            <a:ext cx="7097486" cy="609036"/>
          </a:xfrm>
          <a:prstGeom prst="rect">
            <a:avLst/>
          </a:prstGeom>
          <a:solidFill>
            <a:srgbClr val="FFFFFF">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18728" y="222250"/>
            <a:ext cx="6944660" cy="723446"/>
          </a:xfrm>
        </p:spPr>
        <p:txBody>
          <a:bodyPr>
            <a:normAutofit/>
          </a:bodyPr>
          <a:lstStyle/>
          <a:p>
            <a:r>
              <a:rPr lang="en-US" sz="3200" b="1" dirty="0">
                <a:latin typeface="Segoe UI Semibold" panose="020B0702040204020203" pitchFamily="34" charset="0"/>
                <a:cs typeface="Segoe UI Semibold" panose="020B0702040204020203" pitchFamily="34" charset="0"/>
              </a:rPr>
              <a:t>When interacting with the driver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59" y="1209308"/>
            <a:ext cx="5844588" cy="3381933"/>
          </a:xfrm>
          <a:prstGeom prst="rect">
            <a:avLst/>
          </a:prstGeom>
        </p:spPr>
      </p:pic>
    </p:spTree>
    <p:extLst>
      <p:ext uri="{BB962C8B-B14F-4D97-AF65-F5344CB8AC3E}">
        <p14:creationId xmlns:p14="http://schemas.microsoft.com/office/powerpoint/2010/main" val="27489055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440853" y="752144"/>
            <a:ext cx="5380925" cy="5117287"/>
          </a:xfrm>
          <a:prstGeom prst="rect">
            <a:avLst/>
          </a:prstGeom>
        </p:spPr>
      </p:pic>
      <p:grpSp>
        <p:nvGrpSpPr>
          <p:cNvPr id="2" name="Group 1"/>
          <p:cNvGrpSpPr/>
          <p:nvPr/>
        </p:nvGrpSpPr>
        <p:grpSpPr>
          <a:xfrm>
            <a:off x="6233973" y="365127"/>
            <a:ext cx="5958027" cy="5851508"/>
            <a:chOff x="4956728" y="81270"/>
            <a:chExt cx="6874877" cy="6751966"/>
          </a:xfrm>
        </p:grpSpPr>
        <p:sp>
          <p:nvSpPr>
            <p:cNvPr id="5" name="Right Arrow 4"/>
            <p:cNvSpPr/>
            <p:nvPr/>
          </p:nvSpPr>
          <p:spPr>
            <a:xfrm rot="6915853">
              <a:off x="9346619" y="36296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8686904">
              <a:off x="10660555" y="1256774"/>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9295111">
              <a:off x="11084804" y="1913025"/>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1362048" y="3463081"/>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3740781">
              <a:off x="10649889" y="5416793"/>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859927">
              <a:off x="7853093" y="6446058"/>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8176906">
              <a:off x="6563822" y="6091367"/>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8793046">
              <a:off x="6000553" y="5696698"/>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622677">
              <a:off x="5531029" y="5125666"/>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0682894">
              <a:off x="4984474" y="3917702"/>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52242">
              <a:off x="4956728" y="324482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403663">
              <a:off x="4968840" y="278647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5133485">
              <a:off x="7951996" y="163649"/>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4836031">
              <a:off x="9237100" y="6319502"/>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2715024">
              <a:off x="11084803" y="4663527"/>
              <a:ext cx="46955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838529" y="1690690"/>
            <a:ext cx="4534306"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Information about the buildings, floor plans, people inside</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Interactive maps: tactical information, shared location, 3D maps, </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HUD: info about the environment, about the location of other folks</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Reliable systems</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Drone footage, 360 video of the scene before get there</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Lighter equipment, smaller</a:t>
            </a:r>
          </a:p>
          <a:p>
            <a:pPr marL="285750" indent="-285750">
              <a:buFont typeface="Arial" panose="020B0604020202020204" pitchFamily="34" charset="0"/>
              <a:buChar char="•"/>
            </a:pPr>
            <a:r>
              <a:rPr lang="en-US" sz="2000" dirty="0">
                <a:latin typeface="Segoe UI Light" panose="020B0502040204020203" pitchFamily="34" charset="0"/>
                <a:cs typeface="Segoe UI Light" panose="020B0502040204020203" pitchFamily="34" charset="0"/>
              </a:rPr>
              <a:t>Easy way to report (paper work)</a:t>
            </a:r>
          </a:p>
        </p:txBody>
      </p:sp>
      <p:sp>
        <p:nvSpPr>
          <p:cNvPr id="21" name="Title 4"/>
          <p:cNvSpPr>
            <a:spLocks noGrp="1"/>
          </p:cNvSpPr>
          <p:nvPr>
            <p:ph type="title"/>
          </p:nvPr>
        </p:nvSpPr>
        <p:spPr>
          <a:xfrm>
            <a:off x="838200" y="365127"/>
            <a:ext cx="10515600" cy="1325563"/>
          </a:xfrm>
        </p:spPr>
        <p:txBody>
          <a:bodyPr/>
          <a:lstStyle/>
          <a:p>
            <a:r>
              <a:rPr lang="en-US" sz="2800" dirty="0"/>
              <a:t>Requirement Analysis -</a:t>
            </a:r>
            <a:r>
              <a:rPr lang="en-US" sz="2400" dirty="0"/>
              <a:t> </a:t>
            </a:r>
            <a:r>
              <a:rPr lang="en-US" sz="2800" dirty="0"/>
              <a:t>FF</a:t>
            </a:r>
            <a:br>
              <a:rPr lang="en-US" dirty="0"/>
            </a:br>
            <a:r>
              <a:rPr lang="en-US" dirty="0"/>
              <a:t>Functionality Requested</a:t>
            </a:r>
          </a:p>
        </p:txBody>
      </p:sp>
      <p:sp>
        <p:nvSpPr>
          <p:cNvPr id="22" name="TextBox 21"/>
          <p:cNvSpPr txBox="1"/>
          <p:nvPr/>
        </p:nvSpPr>
        <p:spPr>
          <a:xfrm>
            <a:off x="4683347" y="6257893"/>
            <a:ext cx="4846263" cy="369332"/>
          </a:xfrm>
          <a:prstGeom prst="rect">
            <a:avLst/>
          </a:prstGeom>
          <a:noFill/>
        </p:spPr>
        <p:txBody>
          <a:bodyPr wrap="none" rtlCol="0">
            <a:spAutoFit/>
          </a:bodyPr>
          <a:lstStyle/>
          <a:p>
            <a:r>
              <a:rPr lang="en-US" dirty="0"/>
              <a:t>(“Voices of First Responders” Dawkins et al. 2018)</a:t>
            </a:r>
          </a:p>
        </p:txBody>
      </p:sp>
    </p:spTree>
    <p:extLst>
      <p:ext uri="{BB962C8B-B14F-4D97-AF65-F5344CB8AC3E}">
        <p14:creationId xmlns:p14="http://schemas.microsoft.com/office/powerpoint/2010/main" val="26135564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Requirement Analysis -</a:t>
            </a:r>
            <a:r>
              <a:rPr lang="en-US" sz="2400" dirty="0"/>
              <a:t> </a:t>
            </a:r>
            <a:r>
              <a:rPr lang="en-US" sz="2800" dirty="0"/>
              <a:t>FF</a:t>
            </a:r>
            <a:br>
              <a:rPr lang="en-US" dirty="0"/>
            </a:br>
            <a:r>
              <a:rPr lang="en-US" dirty="0"/>
              <a:t>Chosen Scenario: Search and Rescue</a:t>
            </a:r>
          </a:p>
        </p:txBody>
      </p:sp>
      <p:grpSp>
        <p:nvGrpSpPr>
          <p:cNvPr id="5" name="Group 4"/>
          <p:cNvGrpSpPr/>
          <p:nvPr/>
        </p:nvGrpSpPr>
        <p:grpSpPr>
          <a:xfrm>
            <a:off x="838201" y="2032656"/>
            <a:ext cx="2394296" cy="1197147"/>
            <a:chOff x="2875855" y="1608858"/>
            <a:chExt cx="2376289" cy="1188144"/>
          </a:xfrm>
          <a:solidFill>
            <a:schemeClr val="accent2"/>
          </a:solidFill>
        </p:grpSpPr>
        <p:sp>
          <p:nvSpPr>
            <p:cNvPr id="6" name="Rectangle 5"/>
            <p:cNvSpPr/>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sp>
        <p:sp>
          <p:nvSpPr>
            <p:cNvPr id="7" name="TextBox 6"/>
            <p:cNvSpPr txBox="1"/>
            <p:nvPr/>
          </p:nvSpPr>
          <p:spPr>
            <a:xfrm>
              <a:off x="2875855" y="1608858"/>
              <a:ext cx="2376289" cy="1188144"/>
            </a:xfrm>
            <a:prstGeom prst="rect">
              <a:avLst/>
            </a:prstGeom>
          </p:spPr>
          <p:style>
            <a:lnRef idx="3">
              <a:schemeClr val="lt1"/>
            </a:lnRef>
            <a:fillRef idx="1">
              <a:schemeClr val="accent1"/>
            </a:fillRef>
            <a:effectRef idx="1">
              <a:schemeClr val="accent1"/>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Scenario</a:t>
              </a:r>
              <a:endParaRPr lang="en-US" kern="1200" dirty="0"/>
            </a:p>
          </p:txBody>
        </p:sp>
      </p:grpSp>
      <p:grpSp>
        <p:nvGrpSpPr>
          <p:cNvPr id="8" name="Group 7"/>
          <p:cNvGrpSpPr/>
          <p:nvPr/>
        </p:nvGrpSpPr>
        <p:grpSpPr>
          <a:xfrm>
            <a:off x="838200" y="3358522"/>
            <a:ext cx="2394296" cy="1197147"/>
            <a:chOff x="2875855" y="1608858"/>
            <a:chExt cx="2376289" cy="1188144"/>
          </a:xfrm>
        </p:grpSpPr>
        <p:sp>
          <p:nvSpPr>
            <p:cNvPr id="9" name="Rectangle 8"/>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Key Role</a:t>
              </a:r>
            </a:p>
          </p:txBody>
        </p:sp>
      </p:grpSp>
      <p:grpSp>
        <p:nvGrpSpPr>
          <p:cNvPr id="11" name="Group 10"/>
          <p:cNvGrpSpPr/>
          <p:nvPr/>
        </p:nvGrpSpPr>
        <p:grpSpPr>
          <a:xfrm>
            <a:off x="838201" y="4689793"/>
            <a:ext cx="2394296" cy="1197147"/>
            <a:chOff x="2875855" y="1608858"/>
            <a:chExt cx="2376289" cy="1188144"/>
          </a:xfrm>
        </p:grpSpPr>
        <p:sp>
          <p:nvSpPr>
            <p:cNvPr id="12" name="Rectangle 11"/>
            <p:cNvSpPr/>
            <p:nvPr/>
          </p:nvSpPr>
          <p:spPr>
            <a:xfrm>
              <a:off x="2875855" y="1608858"/>
              <a:ext cx="2376289" cy="118814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p:cNvSpPr txBox="1"/>
            <p:nvPr/>
          </p:nvSpPr>
          <p:spPr>
            <a:xfrm>
              <a:off x="2875855" y="1608858"/>
              <a:ext cx="2376289" cy="11881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2800" kern="1200" dirty="0"/>
                <a:t>Task to simulate</a:t>
              </a:r>
            </a:p>
          </p:txBody>
        </p:sp>
      </p:grpSp>
      <p:sp>
        <p:nvSpPr>
          <p:cNvPr id="17" name="TextBox 16"/>
          <p:cNvSpPr txBox="1"/>
          <p:nvPr/>
        </p:nvSpPr>
        <p:spPr>
          <a:xfrm>
            <a:off x="3317228" y="2339939"/>
            <a:ext cx="3755515" cy="461665"/>
          </a:xfrm>
          <a:prstGeom prst="rect">
            <a:avLst/>
          </a:prstGeom>
          <a:noFill/>
        </p:spPr>
        <p:txBody>
          <a:bodyPr wrap="none" rtlCol="0">
            <a:spAutoFit/>
          </a:bodyPr>
          <a:lstStyle/>
          <a:p>
            <a:r>
              <a:rPr lang="en-US" sz="2400" dirty="0"/>
              <a:t>Burning commercial building</a:t>
            </a:r>
          </a:p>
        </p:txBody>
      </p:sp>
      <p:sp>
        <p:nvSpPr>
          <p:cNvPr id="18" name="TextBox 17"/>
          <p:cNvSpPr txBox="1"/>
          <p:nvPr/>
        </p:nvSpPr>
        <p:spPr>
          <a:xfrm>
            <a:off x="3317228" y="3682350"/>
            <a:ext cx="6023829" cy="461665"/>
          </a:xfrm>
          <a:prstGeom prst="rect">
            <a:avLst/>
          </a:prstGeom>
          <a:noFill/>
        </p:spPr>
        <p:txBody>
          <a:bodyPr wrap="none" rtlCol="0">
            <a:spAutoFit/>
          </a:bodyPr>
          <a:lstStyle/>
          <a:p>
            <a:r>
              <a:rPr lang="en-US" sz="2400" dirty="0"/>
              <a:t>Firefighter who’s tasked with finding the victim</a:t>
            </a:r>
          </a:p>
        </p:txBody>
      </p:sp>
      <p:sp>
        <p:nvSpPr>
          <p:cNvPr id="19" name="TextBox 18"/>
          <p:cNvSpPr txBox="1"/>
          <p:nvPr/>
        </p:nvSpPr>
        <p:spPr>
          <a:xfrm>
            <a:off x="3317228" y="4885599"/>
            <a:ext cx="7622279" cy="830997"/>
          </a:xfrm>
          <a:prstGeom prst="rect">
            <a:avLst/>
          </a:prstGeom>
          <a:noFill/>
        </p:spPr>
        <p:txBody>
          <a:bodyPr wrap="none" rtlCol="0">
            <a:spAutoFit/>
          </a:bodyPr>
          <a:lstStyle/>
          <a:p>
            <a:r>
              <a:rPr lang="en-US" sz="2400" dirty="0"/>
              <a:t>Search + rescue: Path finding (in and out), hazard detection </a:t>
            </a:r>
          </a:p>
          <a:p>
            <a:r>
              <a:rPr lang="en-US" sz="2400" dirty="0"/>
              <a:t>and avoidance, victim detection</a:t>
            </a:r>
          </a:p>
        </p:txBody>
      </p:sp>
    </p:spTree>
    <p:extLst>
      <p:ext uri="{BB962C8B-B14F-4D97-AF65-F5344CB8AC3E}">
        <p14:creationId xmlns:p14="http://schemas.microsoft.com/office/powerpoint/2010/main" val="111709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4811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4137" b="14137"/>
          <a:stretch/>
        </p:blipFill>
        <p:spPr>
          <a:xfrm>
            <a:off x="0" y="0"/>
            <a:ext cx="12192000" cy="6858000"/>
          </a:xfrm>
        </p:spPr>
      </p:pic>
    </p:spTree>
    <p:extLst>
      <p:ext uri="{BB962C8B-B14F-4D97-AF65-F5344CB8AC3E}">
        <p14:creationId xmlns:p14="http://schemas.microsoft.com/office/powerpoint/2010/main" val="18188030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34172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58141" y="-343427"/>
            <a:ext cx="13308282" cy="7544853"/>
          </a:xfrm>
          <a:prstGeom prst="rect">
            <a:avLst/>
          </a:prstGeom>
        </p:spPr>
      </p:pic>
    </p:spTree>
    <p:extLst>
      <p:ext uri="{BB962C8B-B14F-4D97-AF65-F5344CB8AC3E}">
        <p14:creationId xmlns:p14="http://schemas.microsoft.com/office/powerpoint/2010/main" val="178364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dirty="0"/>
              <a:t>Project Goals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7</a:t>
            </a:fld>
            <a:endParaRPr lang="pt-BR"/>
          </a:p>
        </p:txBody>
      </p:sp>
      <p:sp>
        <p:nvSpPr>
          <p:cNvPr id="8" name="Content Placeholder 5">
            <a:extLst>
              <a:ext uri="{FF2B5EF4-FFF2-40B4-BE49-F238E27FC236}">
                <a16:creationId xmlns:a16="http://schemas.microsoft.com/office/drawing/2014/main" id="{EB1E47CA-F612-442C-9798-904C729CFD94}"/>
              </a:ext>
            </a:extLst>
          </p:cNvPr>
          <p:cNvSpPr txBox="1">
            <a:spLocks/>
          </p:cNvSpPr>
          <p:nvPr/>
        </p:nvSpPr>
        <p:spPr>
          <a:xfrm>
            <a:off x="1383957" y="3633561"/>
            <a:ext cx="9670541" cy="2635434"/>
          </a:xfrm>
          <a:prstGeom prst="rect">
            <a:avLst/>
          </a:prstGeom>
        </p:spPr>
        <p:txBody>
          <a:bodyPr vert="horz" lIns="91440" tIns="45720" rIns="91440" bIns="45720" rtlCol="0">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Partner with local PSOs in order to fully understand the </a:t>
            </a:r>
            <a:r>
              <a:rPr lang="en-US" sz="3400" dirty="0">
                <a:solidFill>
                  <a:srgbClr val="C00000"/>
                </a:solidFill>
              </a:rPr>
              <a:t>needs</a:t>
            </a:r>
            <a:r>
              <a:rPr lang="en-US" sz="3400" b="1" dirty="0"/>
              <a:t> </a:t>
            </a:r>
            <a:r>
              <a:rPr lang="en-US" sz="3400" dirty="0"/>
              <a:t>and</a:t>
            </a:r>
            <a:r>
              <a:rPr lang="en-US" sz="3400" b="1" dirty="0"/>
              <a:t> </a:t>
            </a:r>
            <a:r>
              <a:rPr lang="en-US" sz="3400" dirty="0">
                <a:solidFill>
                  <a:srgbClr val="C00000"/>
                </a:solidFill>
              </a:rPr>
              <a:t>expectations</a:t>
            </a:r>
            <a:r>
              <a:rPr lang="en-US" sz="3400" b="1" dirty="0"/>
              <a:t> </a:t>
            </a:r>
            <a:r>
              <a:rPr lang="en-US" sz="3400" dirty="0"/>
              <a:t>of first responders</a:t>
            </a:r>
          </a:p>
          <a:p>
            <a:pPr lvl="1"/>
            <a:r>
              <a:rPr lang="en-US" sz="2600" dirty="0"/>
              <a:t>First responders contribute through their </a:t>
            </a:r>
            <a:r>
              <a:rPr lang="en-US" sz="2600" dirty="0">
                <a:solidFill>
                  <a:srgbClr val="C00000"/>
                </a:solidFill>
              </a:rPr>
              <a:t>feedback</a:t>
            </a:r>
            <a:r>
              <a:rPr lang="en-US" sz="2600" b="1" dirty="0"/>
              <a:t> </a:t>
            </a:r>
            <a:r>
              <a:rPr lang="en-US" sz="2600" dirty="0"/>
              <a:t>and</a:t>
            </a:r>
            <a:r>
              <a:rPr lang="en-US" sz="2600" b="1" dirty="0"/>
              <a:t> </a:t>
            </a:r>
            <a:r>
              <a:rPr lang="en-US" sz="2600" dirty="0">
                <a:solidFill>
                  <a:srgbClr val="C00000"/>
                </a:solidFill>
              </a:rPr>
              <a:t>experience</a:t>
            </a:r>
          </a:p>
          <a:p>
            <a:pPr marL="457189" lvl="1" indent="0">
              <a:buNone/>
            </a:pPr>
            <a:endParaRPr lang="en-US" sz="2600" b="1" dirty="0"/>
          </a:p>
          <a:p>
            <a:r>
              <a:rPr lang="en-US" sz="3400" dirty="0">
                <a:solidFill>
                  <a:srgbClr val="C00000"/>
                </a:solidFill>
              </a:rPr>
              <a:t>Immersive Virtual Reality (VR) </a:t>
            </a:r>
            <a:r>
              <a:rPr lang="en-US" sz="3400" dirty="0"/>
              <a:t>as a simulation platform to </a:t>
            </a:r>
            <a:r>
              <a:rPr lang="en-US" sz="3400" dirty="0">
                <a:solidFill>
                  <a:srgbClr val="C00000"/>
                </a:solidFill>
              </a:rPr>
              <a:t>evaluate UI designs</a:t>
            </a:r>
            <a:r>
              <a:rPr lang="en-US" sz="3400" dirty="0"/>
              <a:t>. </a:t>
            </a:r>
          </a:p>
          <a:p>
            <a:pPr lvl="1"/>
            <a:r>
              <a:rPr lang="en-US" sz="2600" dirty="0"/>
              <a:t>Through VR, we can achieve </a:t>
            </a:r>
            <a:r>
              <a:rPr lang="en-US" sz="2600" dirty="0">
                <a:solidFill>
                  <a:srgbClr val="C00000"/>
                </a:solidFill>
              </a:rPr>
              <a:t>high levels of realism </a:t>
            </a:r>
            <a:r>
              <a:rPr lang="en-US" sz="2600" dirty="0"/>
              <a:t>with computer simulation.</a:t>
            </a:r>
          </a:p>
          <a:p>
            <a:pPr lvl="1"/>
            <a:r>
              <a:rPr lang="en-US" sz="2600" dirty="0"/>
              <a:t>There are </a:t>
            </a:r>
            <a:r>
              <a:rPr lang="en-US" sz="2600" dirty="0">
                <a:solidFill>
                  <a:srgbClr val="C00000"/>
                </a:solidFill>
              </a:rPr>
              <a:t>no risks </a:t>
            </a:r>
            <a:r>
              <a:rPr lang="en-US" sz="2600" dirty="0"/>
              <a:t>to the user</a:t>
            </a:r>
          </a:p>
          <a:p>
            <a:pPr lvl="1"/>
            <a:r>
              <a:rPr lang="en-US" sz="2600" dirty="0"/>
              <a:t>Simulations can be </a:t>
            </a:r>
            <a:r>
              <a:rPr lang="en-US" sz="2600" dirty="0">
                <a:solidFill>
                  <a:srgbClr val="C00000"/>
                </a:solidFill>
              </a:rPr>
              <a:t>repeated and tweaked </a:t>
            </a:r>
            <a:r>
              <a:rPr lang="en-US" sz="2600" dirty="0"/>
              <a:t>as many times as necessary with little effort</a:t>
            </a:r>
          </a:p>
          <a:p>
            <a:endParaRPr lang="en-US" dirty="0"/>
          </a:p>
          <a:p>
            <a:pPr marL="0" indent="0">
              <a:buNone/>
            </a:pPr>
            <a:endParaRPr lang="en-US" dirty="0"/>
          </a:p>
        </p:txBody>
      </p:sp>
      <p:sp>
        <p:nvSpPr>
          <p:cNvPr id="6" name="TextBox 5">
            <a:extLst>
              <a:ext uri="{FF2B5EF4-FFF2-40B4-BE49-F238E27FC236}">
                <a16:creationId xmlns:a16="http://schemas.microsoft.com/office/drawing/2014/main" id="{6D2655DD-4229-4A84-AFF6-9E1E59181981}"/>
              </a:ext>
            </a:extLst>
          </p:cNvPr>
          <p:cNvSpPr txBox="1"/>
          <p:nvPr/>
        </p:nvSpPr>
        <p:spPr>
          <a:xfrm>
            <a:off x="993211" y="2952050"/>
            <a:ext cx="9916998" cy="523220"/>
          </a:xfrm>
          <a:prstGeom prst="rect">
            <a:avLst/>
          </a:prstGeom>
          <a:noFill/>
        </p:spPr>
        <p:txBody>
          <a:bodyPr wrap="square" rtlCol="0">
            <a:spAutoFit/>
          </a:bodyPr>
          <a:lstStyle/>
          <a:p>
            <a:pPr algn="ctr"/>
            <a:r>
              <a:rPr lang="en-US" sz="2800" dirty="0">
                <a:solidFill>
                  <a:srgbClr val="C00000"/>
                </a:solidFill>
                <a:latin typeface="Segoe UI Light" panose="020B0502040204020203" pitchFamily="34" charset="0"/>
                <a:cs typeface="Segoe UI Light" panose="020B0502040204020203" pitchFamily="34" charset="0"/>
              </a:rPr>
              <a:t>How?</a:t>
            </a:r>
            <a:endParaRPr lang="en-US" sz="2800" dirty="0">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7FDB398A-8069-44C6-AEC5-27DE159BB58E}"/>
              </a:ext>
            </a:extLst>
          </p:cNvPr>
          <p:cNvSpPr txBox="1"/>
          <p:nvPr/>
        </p:nvSpPr>
        <p:spPr>
          <a:xfrm>
            <a:off x="1137500" y="1674110"/>
            <a:ext cx="9916998" cy="954107"/>
          </a:xfrm>
          <a:prstGeom prst="rect">
            <a:avLst/>
          </a:prstGeom>
          <a:noFill/>
        </p:spPr>
        <p:txBody>
          <a:bodyPr wrap="square" rtlCol="0">
            <a:spAutoFit/>
          </a:bodyPr>
          <a:lstStyle/>
          <a:p>
            <a:pPr algn="ctr"/>
            <a:r>
              <a:rPr lang="en-US" sz="2800" dirty="0">
                <a:latin typeface="Segoe UI Light" panose="020B0502040204020203" pitchFamily="34" charset="0"/>
              </a:rPr>
              <a:t>To</a:t>
            </a:r>
            <a:r>
              <a:rPr lang="en-US" sz="2800" dirty="0">
                <a:solidFill>
                  <a:srgbClr val="C00000"/>
                </a:solidFill>
                <a:effectLst>
                  <a:outerShdw blurRad="38100" dist="38100" dir="2700000" algn="tl">
                    <a:srgbClr val="000000">
                      <a:alpha val="43137"/>
                    </a:srgbClr>
                  </a:outerShdw>
                </a:effectLst>
                <a:latin typeface="Segoe UI Light" panose="020B0502040204020203" pitchFamily="34" charset="0"/>
                <a:cs typeface="Segoe UI Light" panose="020B0502040204020203" pitchFamily="34" charset="0"/>
              </a:rPr>
              <a:t> </a:t>
            </a:r>
            <a:r>
              <a:rPr lang="en-US" sz="2800" dirty="0">
                <a:solidFill>
                  <a:srgbClr val="C00000"/>
                </a:solidFill>
                <a:latin typeface="Segoe UI Light" panose="020B0502040204020203" pitchFamily="34" charset="0"/>
                <a:cs typeface="Segoe UI Light" panose="020B0502040204020203" pitchFamily="34" charset="0"/>
              </a:rPr>
              <a:t>Design, prototype </a:t>
            </a:r>
            <a:r>
              <a:rPr lang="en-US" sz="2800" dirty="0">
                <a:latin typeface="Segoe UI Light" panose="020B0502040204020203" pitchFamily="34" charset="0"/>
                <a:cs typeface="Segoe UI Light" panose="020B0502040204020203" pitchFamily="34" charset="0"/>
              </a:rPr>
              <a:t>and</a:t>
            </a:r>
            <a:r>
              <a:rPr lang="en-US" sz="2800" dirty="0">
                <a:solidFill>
                  <a:srgbClr val="C00000"/>
                </a:solidFill>
                <a:latin typeface="Segoe UI Light" panose="020B0502040204020203" pitchFamily="34" charset="0"/>
                <a:cs typeface="Segoe UI Light" panose="020B0502040204020203" pitchFamily="34" charset="0"/>
              </a:rPr>
              <a:t> evaluate </a:t>
            </a:r>
            <a:r>
              <a:rPr lang="en-US" sz="2800" dirty="0">
                <a:latin typeface="Segoe UI Light" panose="020B0502040204020203" pitchFamily="34" charset="0"/>
                <a:cs typeface="Segoe UI Light" panose="020B0502040204020203" pitchFamily="34" charset="0"/>
              </a:rPr>
              <a:t>user interfaces for the next generation public safety ecosystem and its first responders.</a:t>
            </a:r>
          </a:p>
        </p:txBody>
      </p:sp>
    </p:spTree>
    <p:extLst>
      <p:ext uri="{BB962C8B-B14F-4D97-AF65-F5344CB8AC3E}">
        <p14:creationId xmlns:p14="http://schemas.microsoft.com/office/powerpoint/2010/main" val="2124645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92333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ctagon 3"/>
          <p:cNvSpPr/>
          <p:nvPr/>
        </p:nvSpPr>
        <p:spPr>
          <a:xfrm>
            <a:off x="5050970" y="3039468"/>
            <a:ext cx="1806047" cy="1806047"/>
          </a:xfrm>
          <a:prstGeom prst="octagon">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519" y="3155955"/>
            <a:ext cx="1156755" cy="1324528"/>
          </a:xfrm>
          <a:prstGeom prst="rect">
            <a:avLst/>
          </a:prstGeom>
        </p:spPr>
      </p:pic>
    </p:spTree>
    <p:extLst>
      <p:ext uri="{BB962C8B-B14F-4D97-AF65-F5344CB8AC3E}">
        <p14:creationId xmlns:p14="http://schemas.microsoft.com/office/powerpoint/2010/main" val="2656435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spTree>
    <p:extLst>
      <p:ext uri="{BB962C8B-B14F-4D97-AF65-F5344CB8AC3E}">
        <p14:creationId xmlns:p14="http://schemas.microsoft.com/office/powerpoint/2010/main" val="2723350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Tree>
    <p:extLst>
      <p:ext uri="{BB962C8B-B14F-4D97-AF65-F5344CB8AC3E}">
        <p14:creationId xmlns:p14="http://schemas.microsoft.com/office/powerpoint/2010/main" val="1670897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Tree>
    <p:extLst>
      <p:ext uri="{BB962C8B-B14F-4D97-AF65-F5344CB8AC3E}">
        <p14:creationId xmlns:p14="http://schemas.microsoft.com/office/powerpoint/2010/main" val="39453565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b="5020"/>
          <a:stretch/>
        </p:blipFill>
        <p:spPr>
          <a:xfrm>
            <a:off x="1155227" y="0"/>
            <a:ext cx="10414834" cy="6865257"/>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Tree>
    <p:extLst>
      <p:ext uri="{BB962C8B-B14F-4D97-AF65-F5344CB8AC3E}">
        <p14:creationId xmlns:p14="http://schemas.microsoft.com/office/powerpoint/2010/main" val="6558767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5020"/>
          <a:stretch/>
        </p:blipFill>
        <p:spPr>
          <a:xfrm>
            <a:off x="1155227" y="0"/>
            <a:ext cx="10414834" cy="6865257"/>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281"/>
            <a:ext cx="12192000" cy="6849438"/>
          </a:xfrm>
          <a:prstGeom prst="rect">
            <a:avLst/>
          </a:prstGeom>
        </p:spPr>
      </p:pic>
    </p:spTree>
    <p:extLst>
      <p:ext uri="{BB962C8B-B14F-4D97-AF65-F5344CB8AC3E}">
        <p14:creationId xmlns:p14="http://schemas.microsoft.com/office/powerpoint/2010/main" val="4062173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2243"/>
            <a:ext cx="5181600" cy="3596139"/>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72243"/>
            <a:ext cx="5181600" cy="359613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428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227" y="0"/>
            <a:ext cx="9881545" cy="685800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b="5172"/>
          <a:stretch/>
        </p:blipFill>
        <p:spPr>
          <a:xfrm>
            <a:off x="1155227" y="-1"/>
            <a:ext cx="10420539" cy="6858001"/>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4" y="0"/>
            <a:ext cx="12185251" cy="6858000"/>
          </a:xfrm>
          <a:prstGeom prst="rect">
            <a:avLst/>
          </a:prstGeom>
        </p:spPr>
      </p:pic>
    </p:spTree>
    <p:extLst>
      <p:ext uri="{BB962C8B-B14F-4D97-AF65-F5344CB8AC3E}">
        <p14:creationId xmlns:p14="http://schemas.microsoft.com/office/powerpoint/2010/main" val="1304931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 y="0"/>
            <a:ext cx="12185251" cy="6858000"/>
          </a:xfrm>
          <a:prstGeom prst="rect">
            <a:avLst/>
          </a:prstGeom>
        </p:spPr>
      </p:pic>
    </p:spTree>
    <p:extLst>
      <p:ext uri="{BB962C8B-B14F-4D97-AF65-F5344CB8AC3E}">
        <p14:creationId xmlns:p14="http://schemas.microsoft.com/office/powerpoint/2010/main" val="2052287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 y="0"/>
            <a:ext cx="12185251" cy="6858000"/>
          </a:xfrm>
          <a:prstGeom prst="rect">
            <a:avLst/>
          </a:prstGeom>
        </p:spPr>
      </p:pic>
    </p:spTree>
    <p:extLst>
      <p:ext uri="{BB962C8B-B14F-4D97-AF65-F5344CB8AC3E}">
        <p14:creationId xmlns:p14="http://schemas.microsoft.com/office/powerpoint/2010/main" val="246402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D8B4-399D-4FA8-A525-68CCD81B2937}"/>
              </a:ext>
            </a:extLst>
          </p:cNvPr>
          <p:cNvSpPr>
            <a:spLocks noGrp="1"/>
          </p:cNvSpPr>
          <p:nvPr>
            <p:ph type="title"/>
          </p:nvPr>
        </p:nvSpPr>
        <p:spPr>
          <a:xfrm>
            <a:off x="838200" y="365127"/>
            <a:ext cx="10515600" cy="1325563"/>
          </a:xfrm>
        </p:spPr>
        <p:txBody>
          <a:bodyPr/>
          <a:lstStyle/>
          <a:p>
            <a:r>
              <a:rPr lang="en-US" dirty="0"/>
              <a:t>Projected Outcomes</a:t>
            </a:r>
          </a:p>
        </p:txBody>
      </p:sp>
      <p:sp>
        <p:nvSpPr>
          <p:cNvPr id="4" name="Slide Number Placeholder 3">
            <a:extLst>
              <a:ext uri="{FF2B5EF4-FFF2-40B4-BE49-F238E27FC236}">
                <a16:creationId xmlns:a16="http://schemas.microsoft.com/office/drawing/2014/main" id="{8E14D124-EC99-4EFA-9572-402EED8B8DF2}"/>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8</a:t>
            </a:fld>
            <a:endParaRPr lang="pt-BR"/>
          </a:p>
        </p:txBody>
      </p:sp>
      <p:sp>
        <p:nvSpPr>
          <p:cNvPr id="8" name="Content Placeholder 5">
            <a:extLst>
              <a:ext uri="{FF2B5EF4-FFF2-40B4-BE49-F238E27FC236}">
                <a16:creationId xmlns:a16="http://schemas.microsoft.com/office/drawing/2014/main" id="{EB1E47CA-F612-442C-9798-904C729CFD94}"/>
              </a:ext>
            </a:extLst>
          </p:cNvPr>
          <p:cNvSpPr txBox="1">
            <a:spLocks/>
          </p:cNvSpPr>
          <p:nvPr/>
        </p:nvSpPr>
        <p:spPr>
          <a:xfrm>
            <a:off x="1260729" y="1804560"/>
            <a:ext cx="9670541" cy="1721236"/>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dirty="0"/>
              <a:t>The final outcome of the project will have a </a:t>
            </a:r>
            <a:r>
              <a:rPr lang="en-US" dirty="0">
                <a:solidFill>
                  <a:srgbClr val="C00000"/>
                </a:solidFill>
              </a:rPr>
              <a:t>transformative impact on all public safety disciplines</a:t>
            </a:r>
            <a:r>
              <a:rPr lang="en-US" dirty="0"/>
              <a:t> by offering a </a:t>
            </a:r>
            <a:r>
              <a:rPr lang="en-US" dirty="0">
                <a:solidFill>
                  <a:srgbClr val="C00000"/>
                </a:solidFill>
              </a:rPr>
              <a:t>collection of user interfaces</a:t>
            </a:r>
            <a:r>
              <a:rPr lang="en-US" dirty="0"/>
              <a:t> that have been demonstrated to be </a:t>
            </a:r>
            <a:r>
              <a:rPr lang="en-US" dirty="0">
                <a:solidFill>
                  <a:srgbClr val="C00000"/>
                </a:solidFill>
              </a:rPr>
              <a:t>effective and efficient </a:t>
            </a:r>
            <a:r>
              <a:rPr lang="en-US" dirty="0"/>
              <a:t>in the context of each </a:t>
            </a:r>
            <a:r>
              <a:rPr lang="en-US" dirty="0">
                <a:solidFill>
                  <a:srgbClr val="C00000"/>
                </a:solidFill>
              </a:rPr>
              <a:t>PSO specific requirements</a:t>
            </a:r>
            <a:r>
              <a:rPr lang="en-US" dirty="0"/>
              <a:t>. </a:t>
            </a:r>
            <a:endParaRPr lang="en-US" sz="1600" dirty="0"/>
          </a:p>
        </p:txBody>
      </p:sp>
      <p:sp>
        <p:nvSpPr>
          <p:cNvPr id="7" name="Content Placeholder 5">
            <a:extLst>
              <a:ext uri="{FF2B5EF4-FFF2-40B4-BE49-F238E27FC236}">
                <a16:creationId xmlns:a16="http://schemas.microsoft.com/office/drawing/2014/main" id="{EB1E47CA-F612-442C-9798-904C729CFD94}"/>
              </a:ext>
            </a:extLst>
          </p:cNvPr>
          <p:cNvSpPr txBox="1">
            <a:spLocks/>
          </p:cNvSpPr>
          <p:nvPr/>
        </p:nvSpPr>
        <p:spPr>
          <a:xfrm>
            <a:off x="1178349" y="4020064"/>
            <a:ext cx="9670541" cy="184527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Segoe UI Light" panose="020B0502040204020203" pitchFamily="34" charset="0"/>
                <a:ea typeface="+mn-ea"/>
                <a:cs typeface="Segoe UI Light"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dirty="0"/>
              <a:t>When technology becomes available, the designed PSUIs will be instrumental for the adoption of next generation user interfaces by the public safety community.</a:t>
            </a:r>
          </a:p>
        </p:txBody>
      </p:sp>
    </p:spTree>
    <p:extLst>
      <p:ext uri="{BB962C8B-B14F-4D97-AF65-F5344CB8AC3E}">
        <p14:creationId xmlns:p14="http://schemas.microsoft.com/office/powerpoint/2010/main" val="30068987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280" y="712452"/>
            <a:ext cx="10081439" cy="5433095"/>
          </a:xfrm>
          <a:prstGeom prst="rect">
            <a:avLst/>
          </a:prstGeom>
        </p:spPr>
      </p:pic>
      <p:sp>
        <p:nvSpPr>
          <p:cNvPr id="9" name="Rectangle 8"/>
          <p:cNvSpPr/>
          <p:nvPr/>
        </p:nvSpPr>
        <p:spPr>
          <a:xfrm>
            <a:off x="6610350" y="3187745"/>
            <a:ext cx="3181350" cy="114895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 floorplan is generated in real-time</a:t>
            </a:r>
          </a:p>
        </p:txBody>
      </p:sp>
      <p:sp>
        <p:nvSpPr>
          <p:cNvPr id="20" name="Title 1">
            <a:extLst>
              <a:ext uri="{FF2B5EF4-FFF2-40B4-BE49-F238E27FC236}">
                <a16:creationId xmlns:a16="http://schemas.microsoft.com/office/drawing/2014/main" id="{82462191-FD66-4A98-A46B-2620CFF4B67D}"/>
              </a:ext>
            </a:extLst>
          </p:cNvPr>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3195249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5D09C-0920-46EC-AFE8-C2F204E52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1"/>
            <a:ext cx="10078546" cy="5431536"/>
          </a:xfrm>
          <a:prstGeom prst="rect">
            <a:avLst/>
          </a:prstGeom>
        </p:spPr>
      </p:pic>
      <p:sp>
        <p:nvSpPr>
          <p:cNvPr id="6" name="Title 1"/>
          <p:cNvSpPr>
            <a:spLocks noGrp="1"/>
          </p:cNvSpPr>
          <p:nvPr>
            <p:ph type="title"/>
          </p:nvPr>
        </p:nvSpPr>
        <p:spPr>
          <a:xfrm>
            <a:off x="838200" y="365126"/>
            <a:ext cx="10515600" cy="723446"/>
          </a:xfrm>
        </p:spPr>
        <p:txBody>
          <a:bodyPr/>
          <a:lstStyle/>
          <a:p>
            <a:r>
              <a:rPr lang="en-US" dirty="0"/>
              <a:t>Dynamically generated floorplan</a:t>
            </a:r>
          </a:p>
        </p:txBody>
      </p:sp>
      <p:sp>
        <p:nvSpPr>
          <p:cNvPr id="8" name="Rectangle 7"/>
          <p:cNvSpPr/>
          <p:nvPr/>
        </p:nvSpPr>
        <p:spPr>
          <a:xfrm>
            <a:off x="5679989" y="2885302"/>
            <a:ext cx="1573427"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Fire marker added</a:t>
            </a:r>
          </a:p>
        </p:txBody>
      </p:sp>
    </p:spTree>
    <p:extLst>
      <p:ext uri="{BB962C8B-B14F-4D97-AF65-F5344CB8AC3E}">
        <p14:creationId xmlns:p14="http://schemas.microsoft.com/office/powerpoint/2010/main" val="5629497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98612C97-67C9-4265-8FBB-0B5A0F5B8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3489123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1ECCB87F-4EDA-400A-8A98-331DBFEF8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17899713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68EE8F98-1725-41D8-904F-93F431F86D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
        <p:nvSpPr>
          <p:cNvPr id="6" name="Rectangle 5">
            <a:extLst>
              <a:ext uri="{FF2B5EF4-FFF2-40B4-BE49-F238E27FC236}">
                <a16:creationId xmlns:a16="http://schemas.microsoft.com/office/drawing/2014/main" id="{0FAB850C-5883-4324-997E-D38E7977D9AF}"/>
              </a:ext>
            </a:extLst>
          </p:cNvPr>
          <p:cNvSpPr/>
          <p:nvPr/>
        </p:nvSpPr>
        <p:spPr>
          <a:xfrm>
            <a:off x="5309286" y="2603158"/>
            <a:ext cx="1573427"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New fire marker added</a:t>
            </a:r>
          </a:p>
        </p:txBody>
      </p:sp>
    </p:spTree>
    <p:extLst>
      <p:ext uri="{BB962C8B-B14F-4D97-AF65-F5344CB8AC3E}">
        <p14:creationId xmlns:p14="http://schemas.microsoft.com/office/powerpoint/2010/main" val="35221410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EE0848C-807D-42B7-9662-757A70114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18614496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B5A16B7-0376-4B65-822D-676A756529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553725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E2CD4E65-5A26-4D06-BF4C-529462AB6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37496585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F56154B4-1B2B-45F4-9FFA-89114140A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3990159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7CBD8A62-B3C7-4E86-B5F5-4BEFE68CF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3241634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14434-80E1-423A-9B3D-6B4EBB77C617}"/>
              </a:ext>
            </a:extLst>
          </p:cNvPr>
          <p:cNvSpPr>
            <a:spLocks noGrp="1"/>
          </p:cNvSpPr>
          <p:nvPr>
            <p:ph type="title"/>
          </p:nvPr>
        </p:nvSpPr>
        <p:spPr>
          <a:xfrm>
            <a:off x="838200" y="365127"/>
            <a:ext cx="10515600" cy="1325563"/>
          </a:xfrm>
        </p:spPr>
        <p:txBody>
          <a:bodyPr/>
          <a:lstStyle/>
          <a:p>
            <a:r>
              <a:rPr lang="en-US"/>
              <a:t>Project Overview</a:t>
            </a:r>
            <a:endParaRPr lang="en-US" dirty="0"/>
          </a:p>
        </p:txBody>
      </p:sp>
      <p:sp>
        <p:nvSpPr>
          <p:cNvPr id="4" name="Slide Number Placeholder 3">
            <a:extLst>
              <a:ext uri="{FF2B5EF4-FFF2-40B4-BE49-F238E27FC236}">
                <a16:creationId xmlns:a16="http://schemas.microsoft.com/office/drawing/2014/main" id="{69743318-EA39-4816-B0EE-E0358798F0A1}"/>
              </a:ext>
            </a:extLst>
          </p:cNvPr>
          <p:cNvSpPr>
            <a:spLocks noGrp="1"/>
          </p:cNvSpPr>
          <p:nvPr>
            <p:ph type="sldNum" sz="quarter" idx="12"/>
          </p:nvPr>
        </p:nvSpPr>
        <p:spPr>
          <a:xfrm>
            <a:off x="9383488" y="47625"/>
            <a:ext cx="2743200" cy="365125"/>
          </a:xfrm>
        </p:spPr>
        <p:txBody>
          <a:bodyPr/>
          <a:lstStyle/>
          <a:p>
            <a:fld id="{909F0453-9E77-4A00-85FA-4AA24E2CF13D}" type="slidenum">
              <a:rPr lang="pt-BR" smtClean="0"/>
              <a:pPr/>
              <a:t>9</a:t>
            </a:fld>
            <a:endParaRPr lang="pt-BR"/>
          </a:p>
        </p:txBody>
      </p:sp>
      <p:pic>
        <p:nvPicPr>
          <p:cNvPr id="8" name="Picture 7" descr="A group of people watching television in a dark room&#10;&#10;Description automatically generated">
            <a:extLst>
              <a:ext uri="{FF2B5EF4-FFF2-40B4-BE49-F238E27FC236}">
                <a16:creationId xmlns:a16="http://schemas.microsoft.com/office/drawing/2014/main" id="{6E04A03A-D0F4-4377-9074-705FFE14A2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109"/>
          <a:stretch/>
        </p:blipFill>
        <p:spPr>
          <a:xfrm>
            <a:off x="633046" y="2048981"/>
            <a:ext cx="11063235" cy="2885876"/>
          </a:xfrm>
          <a:prstGeom prst="rect">
            <a:avLst/>
          </a:prstGeom>
        </p:spPr>
      </p:pic>
    </p:spTree>
    <p:extLst>
      <p:ext uri="{BB962C8B-B14F-4D97-AF65-F5344CB8AC3E}">
        <p14:creationId xmlns:p14="http://schemas.microsoft.com/office/powerpoint/2010/main" val="860469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70AC6B41-1F55-4EB1-8B14-9F66B4DB8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
        <p:nvSpPr>
          <p:cNvPr id="5" name="Rectangle 4"/>
          <p:cNvSpPr/>
          <p:nvPr/>
        </p:nvSpPr>
        <p:spPr>
          <a:xfrm>
            <a:off x="9389076" y="2722866"/>
            <a:ext cx="1573427"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Victim found</a:t>
            </a:r>
          </a:p>
        </p:txBody>
      </p:sp>
    </p:spTree>
    <p:extLst>
      <p:ext uri="{BB962C8B-B14F-4D97-AF65-F5344CB8AC3E}">
        <p14:creationId xmlns:p14="http://schemas.microsoft.com/office/powerpoint/2010/main" val="1802340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33C1291A-6750-4636-8361-0CE1F758F3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Tree>
    <p:extLst>
      <p:ext uri="{BB962C8B-B14F-4D97-AF65-F5344CB8AC3E}">
        <p14:creationId xmlns:p14="http://schemas.microsoft.com/office/powerpoint/2010/main" val="5095717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75207CAC-87AD-4CD3-A990-986A22458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
        <p:nvSpPr>
          <p:cNvPr id="5" name="Rectangle 4"/>
          <p:cNvSpPr/>
          <p:nvPr/>
        </p:nvSpPr>
        <p:spPr>
          <a:xfrm>
            <a:off x="2660823" y="2018271"/>
            <a:ext cx="1688756"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The fire spreads</a:t>
            </a:r>
          </a:p>
        </p:txBody>
      </p:sp>
      <p:sp>
        <p:nvSpPr>
          <p:cNvPr id="6" name="Rectangle 5"/>
          <p:cNvSpPr/>
          <p:nvPr/>
        </p:nvSpPr>
        <p:spPr>
          <a:xfrm>
            <a:off x="2718487" y="3700604"/>
            <a:ext cx="2236574"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Blocking the way out</a:t>
            </a:r>
          </a:p>
        </p:txBody>
      </p:sp>
    </p:spTree>
    <p:extLst>
      <p:ext uri="{BB962C8B-B14F-4D97-AF65-F5344CB8AC3E}">
        <p14:creationId xmlns:p14="http://schemas.microsoft.com/office/powerpoint/2010/main" val="2947880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268589D8-4B97-43F8-A4EB-0C054930A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727" y="713232"/>
            <a:ext cx="10078546" cy="5431536"/>
          </a:xfrm>
          <a:prstGeom prst="rect">
            <a:avLst/>
          </a:prstGeom>
        </p:spPr>
      </p:pic>
      <p:sp>
        <p:nvSpPr>
          <p:cNvPr id="4" name="Title 1"/>
          <p:cNvSpPr>
            <a:spLocks noGrp="1"/>
          </p:cNvSpPr>
          <p:nvPr>
            <p:ph type="title"/>
          </p:nvPr>
        </p:nvSpPr>
        <p:spPr>
          <a:xfrm>
            <a:off x="838200" y="365126"/>
            <a:ext cx="10515600" cy="723446"/>
          </a:xfrm>
        </p:spPr>
        <p:txBody>
          <a:bodyPr/>
          <a:lstStyle/>
          <a:p>
            <a:r>
              <a:rPr lang="en-US" dirty="0"/>
              <a:t>Dynamically generated floorplan</a:t>
            </a:r>
          </a:p>
        </p:txBody>
      </p:sp>
      <p:sp>
        <p:nvSpPr>
          <p:cNvPr id="5" name="Rectangle 4"/>
          <p:cNvSpPr/>
          <p:nvPr/>
        </p:nvSpPr>
        <p:spPr>
          <a:xfrm>
            <a:off x="5972433" y="2430163"/>
            <a:ext cx="2388972" cy="54369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Central commander sends a new path</a:t>
            </a:r>
          </a:p>
        </p:txBody>
      </p:sp>
    </p:spTree>
    <p:extLst>
      <p:ext uri="{BB962C8B-B14F-4D97-AF65-F5344CB8AC3E}">
        <p14:creationId xmlns:p14="http://schemas.microsoft.com/office/powerpoint/2010/main" val="1825963849"/>
      </p:ext>
    </p:extLst>
  </p:cSld>
  <p:clrMapOvr>
    <a:masterClrMapping/>
  </p:clrMapOvr>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2.xml><?xml version="1.0" encoding="utf-8"?>
<a:themeOverride xmlns:a="http://schemas.openxmlformats.org/drawingml/2006/main">
  <a:clrScheme name="Tema do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3326</Words>
  <Application>Microsoft Macintosh PowerPoint</Application>
  <PresentationFormat>Widescreen</PresentationFormat>
  <Paragraphs>524</Paragraphs>
  <Slides>93</Slides>
  <Notes>38</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93</vt:i4>
      </vt:variant>
    </vt:vector>
  </HeadingPairs>
  <TitlesOfParts>
    <vt:vector size="101" baseType="lpstr">
      <vt:lpstr>Arial</vt:lpstr>
      <vt:lpstr>Calibri</vt:lpstr>
      <vt:lpstr>Calibri Light</vt:lpstr>
      <vt:lpstr>Segoe UI</vt:lpstr>
      <vt:lpstr>Segoe UI Light</vt:lpstr>
      <vt:lpstr>Segoe UI Semibold</vt:lpstr>
      <vt:lpstr>Office Theme</vt:lpstr>
      <vt:lpstr>1_Office Theme</vt:lpstr>
      <vt:lpstr>Requirement Analysis and Participatory Design of Next Generation Public Safety User Interfaces</vt:lpstr>
      <vt:lpstr>About us</vt:lpstr>
      <vt:lpstr>Project Motivation</vt:lpstr>
      <vt:lpstr>Project Motivation</vt:lpstr>
      <vt:lpstr>Project Goals</vt:lpstr>
      <vt:lpstr>Project Goals</vt:lpstr>
      <vt:lpstr>Project Goals</vt:lpstr>
      <vt:lpstr>Projected Outcomes</vt:lpstr>
      <vt:lpstr>Project Overview</vt:lpstr>
      <vt:lpstr>Project Overview</vt:lpstr>
      <vt:lpstr>Project Overview</vt:lpstr>
      <vt:lpstr>Project Overview</vt:lpstr>
      <vt:lpstr>Project Overview</vt:lpstr>
      <vt:lpstr>Requirement Analysis</vt:lpstr>
      <vt:lpstr>Requirement Analysis  Methodology - PSOs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Methodology - Phases</vt:lpstr>
      <vt:lpstr>Requirement Analysis </vt:lpstr>
      <vt:lpstr>Requirement Analysis  Results – 1-1 Interviews</vt:lpstr>
      <vt:lpstr>Requirement Analysis  Results – 1-1 Interviews</vt:lpstr>
      <vt:lpstr>Requirement Analysis  Results – Text Analysis</vt:lpstr>
      <vt:lpstr>Requirement Analysis  Results – Text Analysis for each PSO</vt:lpstr>
      <vt:lpstr>Activities done with PSOs</vt:lpstr>
      <vt:lpstr>Requirement Analysis Challenges</vt:lpstr>
      <vt:lpstr>Public Safety User Interfaces Resource Library</vt:lpstr>
      <vt:lpstr>Next Steps</vt:lpstr>
      <vt:lpstr>Project Overview</vt:lpstr>
      <vt:lpstr>Design, Prototyping and Evaluation of  Next Generation Public Safety User Interfaces </vt:lpstr>
      <vt:lpstr>Requirement Analysis - EMS  Functionality Requested</vt:lpstr>
      <vt:lpstr>Requirement Analysis - EMS 1st Chosen Scenario: Gunshot Wound to Upper Chest</vt:lpstr>
      <vt:lpstr>Requirement Analysis - EMS 1st Chosen Scenario: Gunshot Wound to Upper Chest</vt:lpstr>
      <vt:lpstr>Requirement Analysis - EMS 1st Chosen Scenario: Gunshot Wound to Upper Chest</vt:lpstr>
      <vt:lpstr>Requirement Analysis - EMS 2nd Chosen Scenario: Complicated Medical Call</vt:lpstr>
      <vt:lpstr>Possible User Interface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 Analysis - LE  Functionality Requested </vt:lpstr>
      <vt:lpstr>Requirement Analysis - LE Chosen Scenario: Traffic stop</vt:lpstr>
      <vt:lpstr>PowerPoint Presentation</vt:lpstr>
      <vt:lpstr>Passive system</vt:lpstr>
      <vt:lpstr>Active system</vt:lpstr>
      <vt:lpstr>PowerPoint Presentation</vt:lpstr>
      <vt:lpstr>PowerPoint Presentation</vt:lpstr>
      <vt:lpstr>PowerPoint Presentation</vt:lpstr>
      <vt:lpstr>When interacting with the driver </vt:lpstr>
      <vt:lpstr>Requirement Analysis - FF Functionality Requested</vt:lpstr>
      <vt:lpstr>Requirement Analysis - FF Chosen Scenario: Search and Rescue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lpstr>Dynamically generated floorplan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2019-02-18T13:59:43Z</dcterms:created>
  <dcterms:modified xsi:type="dcterms:W3CDTF">2019-06-28T20:12:39Z</dcterms:modified>
</cp:coreProperties>
</file>