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3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sldIdLst>
    <p:sldId id="358" r:id="rId2"/>
    <p:sldId id="527" r:id="rId3"/>
    <p:sldId id="559" r:id="rId4"/>
    <p:sldId id="531" r:id="rId5"/>
    <p:sldId id="570" r:id="rId6"/>
    <p:sldId id="533" r:id="rId7"/>
    <p:sldId id="552" r:id="rId8"/>
    <p:sldId id="553" r:id="rId9"/>
    <p:sldId id="561" r:id="rId10"/>
    <p:sldId id="562" r:id="rId11"/>
    <p:sldId id="563" r:id="rId12"/>
    <p:sldId id="564" r:id="rId13"/>
    <p:sldId id="567" r:id="rId14"/>
    <p:sldId id="558" r:id="rId15"/>
    <p:sldId id="565" r:id="rId16"/>
    <p:sldId id="566" r:id="rId17"/>
    <p:sldId id="557" r:id="rId18"/>
    <p:sldId id="534" r:id="rId19"/>
    <p:sldId id="551" r:id="rId20"/>
    <p:sldId id="546" r:id="rId21"/>
    <p:sldId id="554" r:id="rId22"/>
    <p:sldId id="555" r:id="rId23"/>
    <p:sldId id="556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7E6E6"/>
    <a:srgbClr val="000000"/>
    <a:srgbClr val="619CFF"/>
    <a:srgbClr val="1D9A78"/>
    <a:srgbClr val="D2D2D2"/>
    <a:srgbClr val="808080"/>
    <a:srgbClr val="44546A"/>
    <a:srgbClr val="AB3BFF"/>
    <a:srgbClr val="009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5"/>
    <p:restoredTop sz="82109" autoAdjust="0"/>
  </p:normalViewPr>
  <p:slideViewPr>
    <p:cSldViewPr snapToGrid="0">
      <p:cViewPr>
        <p:scale>
          <a:sx n="100" d="100"/>
          <a:sy n="100" d="100"/>
        </p:scale>
        <p:origin x="954" y="-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DB1AF4-2F70-4C8F-9B43-68BBF9874ADA}" type="doc">
      <dgm:prSet loTypeId="urn:microsoft.com/office/officeart/2005/8/layout/cycle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4DF4D0BC-C630-4474-8A51-ED95BA11B718}">
      <dgm:prSet phldrT="[Text]"/>
      <dgm:spPr/>
      <dgm:t>
        <a:bodyPr/>
        <a:lstStyle/>
        <a:p>
          <a:r>
            <a:rPr lang="en-US" dirty="0"/>
            <a:t>Meetings, Interviews, and Training and Operation Observations</a:t>
          </a:r>
        </a:p>
      </dgm:t>
    </dgm:pt>
    <dgm:pt modelId="{969DC001-0FD8-4E0E-B506-BA25EEB5E071}" type="parTrans" cxnId="{CB3D8C58-7323-48D8-8A3D-023A3DF7F807}">
      <dgm:prSet/>
      <dgm:spPr/>
      <dgm:t>
        <a:bodyPr/>
        <a:lstStyle/>
        <a:p>
          <a:endParaRPr lang="en-US"/>
        </a:p>
      </dgm:t>
    </dgm:pt>
    <dgm:pt modelId="{FCEAD72C-11F6-4786-A9FF-11C629D2C4E4}" type="sibTrans" cxnId="{CB3D8C58-7323-48D8-8A3D-023A3DF7F807}">
      <dgm:prSet/>
      <dgm:spPr/>
      <dgm:t>
        <a:bodyPr/>
        <a:lstStyle/>
        <a:p>
          <a:endParaRPr lang="en-US"/>
        </a:p>
      </dgm:t>
    </dgm:pt>
    <dgm:pt modelId="{70DC466D-98E4-485D-95AF-A2C72A60C8FB}">
      <dgm:prSet phldrT="[Text]"/>
      <dgm:spPr/>
      <dgm:t>
        <a:bodyPr/>
        <a:lstStyle/>
        <a:p>
          <a:r>
            <a:rPr lang="en-US" dirty="0"/>
            <a:t>Collect feedback </a:t>
          </a:r>
        </a:p>
      </dgm:t>
    </dgm:pt>
    <dgm:pt modelId="{3CA6971E-3218-429A-B384-4ABBEF2324BE}" type="parTrans" cxnId="{697B3530-87E7-4715-B50C-7D049002FC8C}">
      <dgm:prSet/>
      <dgm:spPr/>
      <dgm:t>
        <a:bodyPr/>
        <a:lstStyle/>
        <a:p>
          <a:endParaRPr lang="en-US"/>
        </a:p>
      </dgm:t>
    </dgm:pt>
    <dgm:pt modelId="{1EC0BF53-68D2-4A5F-8C62-4A3156012D82}" type="sibTrans" cxnId="{697B3530-87E7-4715-B50C-7D049002FC8C}">
      <dgm:prSet/>
      <dgm:spPr/>
      <dgm:t>
        <a:bodyPr/>
        <a:lstStyle/>
        <a:p>
          <a:endParaRPr lang="en-US"/>
        </a:p>
      </dgm:t>
    </dgm:pt>
    <dgm:pt modelId="{C0574A71-4713-43F5-8820-380BC862C134}">
      <dgm:prSet phldrT="[Text]"/>
      <dgm:spPr/>
      <dgm:t>
        <a:bodyPr/>
        <a:lstStyle/>
        <a:p>
          <a:r>
            <a:rPr lang="en-US"/>
            <a:t>Refine the design </a:t>
          </a:r>
        </a:p>
      </dgm:t>
    </dgm:pt>
    <dgm:pt modelId="{1FF047D7-5EB3-4127-A051-1AAF27DC7CFA}" type="parTrans" cxnId="{83416846-CAD1-4F6E-AF04-CBC85B75757D}">
      <dgm:prSet/>
      <dgm:spPr/>
      <dgm:t>
        <a:bodyPr/>
        <a:lstStyle/>
        <a:p>
          <a:endParaRPr lang="en-US"/>
        </a:p>
      </dgm:t>
    </dgm:pt>
    <dgm:pt modelId="{CD35571E-3044-40FB-9809-769DD5F99ADE}" type="sibTrans" cxnId="{83416846-CAD1-4F6E-AF04-CBC85B75757D}">
      <dgm:prSet/>
      <dgm:spPr/>
      <dgm:t>
        <a:bodyPr/>
        <a:lstStyle/>
        <a:p>
          <a:endParaRPr lang="en-US"/>
        </a:p>
      </dgm:t>
    </dgm:pt>
    <dgm:pt modelId="{77EF21B2-544E-4650-8DA8-C3B77D2351E9}">
      <dgm:prSet phldrT="[Text]"/>
      <dgm:spPr/>
      <dgm:t>
        <a:bodyPr/>
        <a:lstStyle/>
        <a:p>
          <a:r>
            <a:rPr lang="en-US" dirty="0"/>
            <a:t>Re-engaging with the PSOs</a:t>
          </a:r>
        </a:p>
      </dgm:t>
    </dgm:pt>
    <dgm:pt modelId="{7D498F25-2D1C-4A46-96EF-A57DBBEE4C4C}" type="parTrans" cxnId="{4849FA52-E132-4C56-B726-567B64A930FC}">
      <dgm:prSet/>
      <dgm:spPr/>
      <dgm:t>
        <a:bodyPr/>
        <a:lstStyle/>
        <a:p>
          <a:endParaRPr lang="en-US"/>
        </a:p>
      </dgm:t>
    </dgm:pt>
    <dgm:pt modelId="{4C46A802-2C74-4659-BE5E-34F472B97C72}" type="sibTrans" cxnId="{4849FA52-E132-4C56-B726-567B64A930FC}">
      <dgm:prSet/>
      <dgm:spPr/>
      <dgm:t>
        <a:bodyPr/>
        <a:lstStyle/>
        <a:p>
          <a:endParaRPr lang="en-US"/>
        </a:p>
      </dgm:t>
    </dgm:pt>
    <dgm:pt modelId="{4A77DD64-B186-4328-8216-F664C0D57599}">
      <dgm:prSet phldrT="[Text]"/>
      <dgm:spPr/>
      <dgm:t>
        <a:bodyPr/>
        <a:lstStyle/>
        <a:p>
          <a:r>
            <a:rPr lang="en-US" dirty="0"/>
            <a:t>Design, prototype low-fidelity interfaces</a:t>
          </a:r>
        </a:p>
      </dgm:t>
    </dgm:pt>
    <dgm:pt modelId="{E089C86B-D952-40F5-AB29-0F3614B93080}" type="parTrans" cxnId="{C37314F3-89AD-464B-B1B7-A88D52CC9C6C}">
      <dgm:prSet/>
      <dgm:spPr/>
      <dgm:t>
        <a:bodyPr/>
        <a:lstStyle/>
        <a:p>
          <a:endParaRPr lang="en-US"/>
        </a:p>
      </dgm:t>
    </dgm:pt>
    <dgm:pt modelId="{A63FDC22-F2C2-45BB-BB38-0F39BFAB5081}" type="sibTrans" cxnId="{C37314F3-89AD-464B-B1B7-A88D52CC9C6C}">
      <dgm:prSet/>
      <dgm:spPr/>
      <dgm:t>
        <a:bodyPr/>
        <a:lstStyle/>
        <a:p>
          <a:endParaRPr lang="en-US"/>
        </a:p>
      </dgm:t>
    </dgm:pt>
    <dgm:pt modelId="{3D18358B-83C5-4ED7-8602-5D2A0C93FA72}" type="pres">
      <dgm:prSet presAssocID="{CEDB1AF4-2F70-4C8F-9B43-68BBF9874ADA}" presName="Name0" presStyleCnt="0">
        <dgm:presLayoutVars>
          <dgm:dir/>
          <dgm:resizeHandles val="exact"/>
        </dgm:presLayoutVars>
      </dgm:prSet>
      <dgm:spPr/>
    </dgm:pt>
    <dgm:pt modelId="{A1376457-9EB7-468E-B9D2-AE4BDF0ADBDC}" type="pres">
      <dgm:prSet presAssocID="{CEDB1AF4-2F70-4C8F-9B43-68BBF9874ADA}" presName="cycle" presStyleCnt="0"/>
      <dgm:spPr/>
    </dgm:pt>
    <dgm:pt modelId="{10295996-F478-4F3C-8305-703D09F0738F}" type="pres">
      <dgm:prSet presAssocID="{4DF4D0BC-C630-4474-8A51-ED95BA11B718}" presName="nodeFirstNode" presStyleLbl="node1" presStyleIdx="0" presStyleCnt="5">
        <dgm:presLayoutVars>
          <dgm:bulletEnabled val="1"/>
        </dgm:presLayoutVars>
      </dgm:prSet>
      <dgm:spPr/>
    </dgm:pt>
    <dgm:pt modelId="{DBBDA41A-CF3B-4F30-B87F-766C3CC43D5D}" type="pres">
      <dgm:prSet presAssocID="{FCEAD72C-11F6-4786-A9FF-11C629D2C4E4}" presName="sibTransFirstNode" presStyleLbl="bgShp" presStyleIdx="0" presStyleCnt="1"/>
      <dgm:spPr/>
    </dgm:pt>
    <dgm:pt modelId="{D3AEA96B-DFDB-4EC0-B215-308B8462F3EC}" type="pres">
      <dgm:prSet presAssocID="{4A77DD64-B186-4328-8216-F664C0D57599}" presName="nodeFollowingNodes" presStyleLbl="node1" presStyleIdx="1" presStyleCnt="5">
        <dgm:presLayoutVars>
          <dgm:bulletEnabled val="1"/>
        </dgm:presLayoutVars>
      </dgm:prSet>
      <dgm:spPr/>
    </dgm:pt>
    <dgm:pt modelId="{7B3B1B20-8DD5-4BD6-9386-FBB3BCBF55BE}" type="pres">
      <dgm:prSet presAssocID="{70DC466D-98E4-485D-95AF-A2C72A60C8FB}" presName="nodeFollowingNodes" presStyleLbl="node1" presStyleIdx="2" presStyleCnt="5">
        <dgm:presLayoutVars>
          <dgm:bulletEnabled val="1"/>
        </dgm:presLayoutVars>
      </dgm:prSet>
      <dgm:spPr/>
    </dgm:pt>
    <dgm:pt modelId="{C8735B20-6B60-429B-9BC6-B86960E501AE}" type="pres">
      <dgm:prSet presAssocID="{C0574A71-4713-43F5-8820-380BC862C134}" presName="nodeFollowingNodes" presStyleLbl="node1" presStyleIdx="3" presStyleCnt="5">
        <dgm:presLayoutVars>
          <dgm:bulletEnabled val="1"/>
        </dgm:presLayoutVars>
      </dgm:prSet>
      <dgm:spPr/>
    </dgm:pt>
    <dgm:pt modelId="{EFEDA2B9-D45C-4E15-BAA7-2251C3BD68EB}" type="pres">
      <dgm:prSet presAssocID="{77EF21B2-544E-4650-8DA8-C3B77D2351E9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527FB327-8FDE-42CE-8EA0-81D9F7F5D021}" type="presOf" srcId="{4DF4D0BC-C630-4474-8A51-ED95BA11B718}" destId="{10295996-F478-4F3C-8305-703D09F0738F}" srcOrd="0" destOrd="0" presId="urn:microsoft.com/office/officeart/2005/8/layout/cycle3"/>
    <dgm:cxn modelId="{697B3530-87E7-4715-B50C-7D049002FC8C}" srcId="{CEDB1AF4-2F70-4C8F-9B43-68BBF9874ADA}" destId="{70DC466D-98E4-485D-95AF-A2C72A60C8FB}" srcOrd="2" destOrd="0" parTransId="{3CA6971E-3218-429A-B384-4ABBEF2324BE}" sibTransId="{1EC0BF53-68D2-4A5F-8C62-4A3156012D82}"/>
    <dgm:cxn modelId="{83416846-CAD1-4F6E-AF04-CBC85B75757D}" srcId="{CEDB1AF4-2F70-4C8F-9B43-68BBF9874ADA}" destId="{C0574A71-4713-43F5-8820-380BC862C134}" srcOrd="3" destOrd="0" parTransId="{1FF047D7-5EB3-4127-A051-1AAF27DC7CFA}" sibTransId="{CD35571E-3044-40FB-9809-769DD5F99ADE}"/>
    <dgm:cxn modelId="{4849FA52-E132-4C56-B726-567B64A930FC}" srcId="{CEDB1AF4-2F70-4C8F-9B43-68BBF9874ADA}" destId="{77EF21B2-544E-4650-8DA8-C3B77D2351E9}" srcOrd="4" destOrd="0" parTransId="{7D498F25-2D1C-4A46-96EF-A57DBBEE4C4C}" sibTransId="{4C46A802-2C74-4659-BE5E-34F472B97C72}"/>
    <dgm:cxn modelId="{52FDD176-0E26-4DE0-9FA7-0450B7CC616A}" type="presOf" srcId="{C0574A71-4713-43F5-8820-380BC862C134}" destId="{C8735B20-6B60-429B-9BC6-B86960E501AE}" srcOrd="0" destOrd="0" presId="urn:microsoft.com/office/officeart/2005/8/layout/cycle3"/>
    <dgm:cxn modelId="{CB3D8C58-7323-48D8-8A3D-023A3DF7F807}" srcId="{CEDB1AF4-2F70-4C8F-9B43-68BBF9874ADA}" destId="{4DF4D0BC-C630-4474-8A51-ED95BA11B718}" srcOrd="0" destOrd="0" parTransId="{969DC001-0FD8-4E0E-B506-BA25EEB5E071}" sibTransId="{FCEAD72C-11F6-4786-A9FF-11C629D2C4E4}"/>
    <dgm:cxn modelId="{01AC4896-6776-46C1-A3CB-A0772446DC57}" type="presOf" srcId="{CEDB1AF4-2F70-4C8F-9B43-68BBF9874ADA}" destId="{3D18358B-83C5-4ED7-8602-5D2A0C93FA72}" srcOrd="0" destOrd="0" presId="urn:microsoft.com/office/officeart/2005/8/layout/cycle3"/>
    <dgm:cxn modelId="{F1FE4CC8-9E98-4B54-BC9A-9706C498EFEB}" type="presOf" srcId="{FCEAD72C-11F6-4786-A9FF-11C629D2C4E4}" destId="{DBBDA41A-CF3B-4F30-B87F-766C3CC43D5D}" srcOrd="0" destOrd="0" presId="urn:microsoft.com/office/officeart/2005/8/layout/cycle3"/>
    <dgm:cxn modelId="{7806D5D7-786F-42F7-87AC-FDD36AD887A7}" type="presOf" srcId="{70DC466D-98E4-485D-95AF-A2C72A60C8FB}" destId="{7B3B1B20-8DD5-4BD6-9386-FBB3BCBF55BE}" srcOrd="0" destOrd="0" presId="urn:microsoft.com/office/officeart/2005/8/layout/cycle3"/>
    <dgm:cxn modelId="{35938EE4-F49A-4929-82D4-134593152A31}" type="presOf" srcId="{4A77DD64-B186-4328-8216-F664C0D57599}" destId="{D3AEA96B-DFDB-4EC0-B215-308B8462F3EC}" srcOrd="0" destOrd="0" presId="urn:microsoft.com/office/officeart/2005/8/layout/cycle3"/>
    <dgm:cxn modelId="{C37314F3-89AD-464B-B1B7-A88D52CC9C6C}" srcId="{CEDB1AF4-2F70-4C8F-9B43-68BBF9874ADA}" destId="{4A77DD64-B186-4328-8216-F664C0D57599}" srcOrd="1" destOrd="0" parTransId="{E089C86B-D952-40F5-AB29-0F3614B93080}" sibTransId="{A63FDC22-F2C2-45BB-BB38-0F39BFAB5081}"/>
    <dgm:cxn modelId="{4635F0F6-CA28-4BC8-83BC-85EC3C437B93}" type="presOf" srcId="{77EF21B2-544E-4650-8DA8-C3B77D2351E9}" destId="{EFEDA2B9-D45C-4E15-BAA7-2251C3BD68EB}" srcOrd="0" destOrd="0" presId="urn:microsoft.com/office/officeart/2005/8/layout/cycle3"/>
    <dgm:cxn modelId="{349DBBDC-2E6D-4767-9712-325FC5C20E6B}" type="presParOf" srcId="{3D18358B-83C5-4ED7-8602-5D2A0C93FA72}" destId="{A1376457-9EB7-468E-B9D2-AE4BDF0ADBDC}" srcOrd="0" destOrd="0" presId="urn:microsoft.com/office/officeart/2005/8/layout/cycle3"/>
    <dgm:cxn modelId="{F4B15F76-AEC0-4B8A-9AFA-84D15E99266A}" type="presParOf" srcId="{A1376457-9EB7-468E-B9D2-AE4BDF0ADBDC}" destId="{10295996-F478-4F3C-8305-703D09F0738F}" srcOrd="0" destOrd="0" presId="urn:microsoft.com/office/officeart/2005/8/layout/cycle3"/>
    <dgm:cxn modelId="{6640681C-5182-4229-B03E-F2D0FBDD2CE7}" type="presParOf" srcId="{A1376457-9EB7-468E-B9D2-AE4BDF0ADBDC}" destId="{DBBDA41A-CF3B-4F30-B87F-766C3CC43D5D}" srcOrd="1" destOrd="0" presId="urn:microsoft.com/office/officeart/2005/8/layout/cycle3"/>
    <dgm:cxn modelId="{8D789029-16DB-43F4-9827-213E459AE091}" type="presParOf" srcId="{A1376457-9EB7-468E-B9D2-AE4BDF0ADBDC}" destId="{D3AEA96B-DFDB-4EC0-B215-308B8462F3EC}" srcOrd="2" destOrd="0" presId="urn:microsoft.com/office/officeart/2005/8/layout/cycle3"/>
    <dgm:cxn modelId="{27FFD0F1-EC9D-4853-B1D9-16D825539E9C}" type="presParOf" srcId="{A1376457-9EB7-468E-B9D2-AE4BDF0ADBDC}" destId="{7B3B1B20-8DD5-4BD6-9386-FBB3BCBF55BE}" srcOrd="3" destOrd="0" presId="urn:microsoft.com/office/officeart/2005/8/layout/cycle3"/>
    <dgm:cxn modelId="{0D530311-23B7-4284-9BFB-916BEE52879E}" type="presParOf" srcId="{A1376457-9EB7-468E-B9D2-AE4BDF0ADBDC}" destId="{C8735B20-6B60-429B-9BC6-B86960E501AE}" srcOrd="4" destOrd="0" presId="urn:microsoft.com/office/officeart/2005/8/layout/cycle3"/>
    <dgm:cxn modelId="{76613CF1-4EE5-4C26-9514-3A14327BF5FA}" type="presParOf" srcId="{A1376457-9EB7-468E-B9D2-AE4BDF0ADBDC}" destId="{EFEDA2B9-D45C-4E15-BAA7-2251C3BD68EB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DB1AF4-2F70-4C8F-9B43-68BBF9874ADA}" type="doc">
      <dgm:prSet loTypeId="urn:microsoft.com/office/officeart/2005/8/layout/cycle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4DF4D0BC-C630-4474-8A51-ED95BA11B718}">
      <dgm:prSet phldrT="[Text]"/>
      <dgm:spPr/>
      <dgm:t>
        <a:bodyPr/>
        <a:lstStyle/>
        <a:p>
          <a:r>
            <a:rPr lang="en-US" dirty="0"/>
            <a:t>Meetings, Interviews, and Training and Operation Observations</a:t>
          </a:r>
        </a:p>
      </dgm:t>
    </dgm:pt>
    <dgm:pt modelId="{969DC001-0FD8-4E0E-B506-BA25EEB5E071}" type="parTrans" cxnId="{CB3D8C58-7323-48D8-8A3D-023A3DF7F807}">
      <dgm:prSet/>
      <dgm:spPr/>
      <dgm:t>
        <a:bodyPr/>
        <a:lstStyle/>
        <a:p>
          <a:endParaRPr lang="en-US"/>
        </a:p>
      </dgm:t>
    </dgm:pt>
    <dgm:pt modelId="{FCEAD72C-11F6-4786-A9FF-11C629D2C4E4}" type="sibTrans" cxnId="{CB3D8C58-7323-48D8-8A3D-023A3DF7F807}">
      <dgm:prSet/>
      <dgm:spPr/>
      <dgm:t>
        <a:bodyPr/>
        <a:lstStyle/>
        <a:p>
          <a:endParaRPr lang="en-US"/>
        </a:p>
      </dgm:t>
    </dgm:pt>
    <dgm:pt modelId="{70DC466D-98E4-485D-95AF-A2C72A60C8FB}">
      <dgm:prSet phldrT="[Text]"/>
      <dgm:spPr/>
      <dgm:t>
        <a:bodyPr/>
        <a:lstStyle/>
        <a:p>
          <a:r>
            <a:rPr lang="en-US" dirty="0"/>
            <a:t>Collect feedback </a:t>
          </a:r>
        </a:p>
      </dgm:t>
    </dgm:pt>
    <dgm:pt modelId="{3CA6971E-3218-429A-B384-4ABBEF2324BE}" type="parTrans" cxnId="{697B3530-87E7-4715-B50C-7D049002FC8C}">
      <dgm:prSet/>
      <dgm:spPr/>
      <dgm:t>
        <a:bodyPr/>
        <a:lstStyle/>
        <a:p>
          <a:endParaRPr lang="en-US"/>
        </a:p>
      </dgm:t>
    </dgm:pt>
    <dgm:pt modelId="{1EC0BF53-68D2-4A5F-8C62-4A3156012D82}" type="sibTrans" cxnId="{697B3530-87E7-4715-B50C-7D049002FC8C}">
      <dgm:prSet/>
      <dgm:spPr/>
      <dgm:t>
        <a:bodyPr/>
        <a:lstStyle/>
        <a:p>
          <a:endParaRPr lang="en-US"/>
        </a:p>
      </dgm:t>
    </dgm:pt>
    <dgm:pt modelId="{C0574A71-4713-43F5-8820-380BC862C134}">
      <dgm:prSet phldrT="[Text]"/>
      <dgm:spPr/>
      <dgm:t>
        <a:bodyPr/>
        <a:lstStyle/>
        <a:p>
          <a:r>
            <a:rPr lang="en-US"/>
            <a:t>Refine the design </a:t>
          </a:r>
        </a:p>
      </dgm:t>
    </dgm:pt>
    <dgm:pt modelId="{1FF047D7-5EB3-4127-A051-1AAF27DC7CFA}" type="parTrans" cxnId="{83416846-CAD1-4F6E-AF04-CBC85B75757D}">
      <dgm:prSet/>
      <dgm:spPr/>
      <dgm:t>
        <a:bodyPr/>
        <a:lstStyle/>
        <a:p>
          <a:endParaRPr lang="en-US"/>
        </a:p>
      </dgm:t>
    </dgm:pt>
    <dgm:pt modelId="{CD35571E-3044-40FB-9809-769DD5F99ADE}" type="sibTrans" cxnId="{83416846-CAD1-4F6E-AF04-CBC85B75757D}">
      <dgm:prSet/>
      <dgm:spPr/>
      <dgm:t>
        <a:bodyPr/>
        <a:lstStyle/>
        <a:p>
          <a:endParaRPr lang="en-US"/>
        </a:p>
      </dgm:t>
    </dgm:pt>
    <dgm:pt modelId="{77EF21B2-544E-4650-8DA8-C3B77D2351E9}">
      <dgm:prSet phldrT="[Text]"/>
      <dgm:spPr/>
      <dgm:t>
        <a:bodyPr/>
        <a:lstStyle/>
        <a:p>
          <a:r>
            <a:rPr lang="en-US" dirty="0"/>
            <a:t>Re-engaging with the PSOs</a:t>
          </a:r>
        </a:p>
      </dgm:t>
    </dgm:pt>
    <dgm:pt modelId="{7D498F25-2D1C-4A46-96EF-A57DBBEE4C4C}" type="parTrans" cxnId="{4849FA52-E132-4C56-B726-567B64A930FC}">
      <dgm:prSet/>
      <dgm:spPr/>
      <dgm:t>
        <a:bodyPr/>
        <a:lstStyle/>
        <a:p>
          <a:endParaRPr lang="en-US"/>
        </a:p>
      </dgm:t>
    </dgm:pt>
    <dgm:pt modelId="{4C46A802-2C74-4659-BE5E-34F472B97C72}" type="sibTrans" cxnId="{4849FA52-E132-4C56-B726-567B64A930FC}">
      <dgm:prSet/>
      <dgm:spPr/>
      <dgm:t>
        <a:bodyPr/>
        <a:lstStyle/>
        <a:p>
          <a:endParaRPr lang="en-US"/>
        </a:p>
      </dgm:t>
    </dgm:pt>
    <dgm:pt modelId="{4A77DD64-B186-4328-8216-F664C0D57599}">
      <dgm:prSet phldrT="[Text]"/>
      <dgm:spPr/>
      <dgm:t>
        <a:bodyPr/>
        <a:lstStyle/>
        <a:p>
          <a:r>
            <a:rPr lang="en-US" dirty="0"/>
            <a:t>Design, prototype low-fidelity interfaces</a:t>
          </a:r>
        </a:p>
      </dgm:t>
    </dgm:pt>
    <dgm:pt modelId="{E089C86B-D952-40F5-AB29-0F3614B93080}" type="parTrans" cxnId="{C37314F3-89AD-464B-B1B7-A88D52CC9C6C}">
      <dgm:prSet/>
      <dgm:spPr/>
      <dgm:t>
        <a:bodyPr/>
        <a:lstStyle/>
        <a:p>
          <a:endParaRPr lang="en-US"/>
        </a:p>
      </dgm:t>
    </dgm:pt>
    <dgm:pt modelId="{A63FDC22-F2C2-45BB-BB38-0F39BFAB5081}" type="sibTrans" cxnId="{C37314F3-89AD-464B-B1B7-A88D52CC9C6C}">
      <dgm:prSet/>
      <dgm:spPr/>
      <dgm:t>
        <a:bodyPr/>
        <a:lstStyle/>
        <a:p>
          <a:endParaRPr lang="en-US"/>
        </a:p>
      </dgm:t>
    </dgm:pt>
    <dgm:pt modelId="{3D18358B-83C5-4ED7-8602-5D2A0C93FA72}" type="pres">
      <dgm:prSet presAssocID="{CEDB1AF4-2F70-4C8F-9B43-68BBF9874ADA}" presName="Name0" presStyleCnt="0">
        <dgm:presLayoutVars>
          <dgm:dir/>
          <dgm:resizeHandles val="exact"/>
        </dgm:presLayoutVars>
      </dgm:prSet>
      <dgm:spPr/>
    </dgm:pt>
    <dgm:pt modelId="{A1376457-9EB7-468E-B9D2-AE4BDF0ADBDC}" type="pres">
      <dgm:prSet presAssocID="{CEDB1AF4-2F70-4C8F-9B43-68BBF9874ADA}" presName="cycle" presStyleCnt="0"/>
      <dgm:spPr/>
    </dgm:pt>
    <dgm:pt modelId="{10295996-F478-4F3C-8305-703D09F0738F}" type="pres">
      <dgm:prSet presAssocID="{4DF4D0BC-C630-4474-8A51-ED95BA11B718}" presName="nodeFirstNode" presStyleLbl="node1" presStyleIdx="0" presStyleCnt="5">
        <dgm:presLayoutVars>
          <dgm:bulletEnabled val="1"/>
        </dgm:presLayoutVars>
      </dgm:prSet>
      <dgm:spPr/>
    </dgm:pt>
    <dgm:pt modelId="{DBBDA41A-CF3B-4F30-B87F-766C3CC43D5D}" type="pres">
      <dgm:prSet presAssocID="{FCEAD72C-11F6-4786-A9FF-11C629D2C4E4}" presName="sibTransFirstNode" presStyleLbl="bgShp" presStyleIdx="0" presStyleCnt="1"/>
      <dgm:spPr/>
    </dgm:pt>
    <dgm:pt modelId="{D3AEA96B-DFDB-4EC0-B215-308B8462F3EC}" type="pres">
      <dgm:prSet presAssocID="{4A77DD64-B186-4328-8216-F664C0D57599}" presName="nodeFollowingNodes" presStyleLbl="node1" presStyleIdx="1" presStyleCnt="5">
        <dgm:presLayoutVars>
          <dgm:bulletEnabled val="1"/>
        </dgm:presLayoutVars>
      </dgm:prSet>
      <dgm:spPr/>
    </dgm:pt>
    <dgm:pt modelId="{7B3B1B20-8DD5-4BD6-9386-FBB3BCBF55BE}" type="pres">
      <dgm:prSet presAssocID="{70DC466D-98E4-485D-95AF-A2C72A60C8FB}" presName="nodeFollowingNodes" presStyleLbl="node1" presStyleIdx="2" presStyleCnt="5">
        <dgm:presLayoutVars>
          <dgm:bulletEnabled val="1"/>
        </dgm:presLayoutVars>
      </dgm:prSet>
      <dgm:spPr/>
    </dgm:pt>
    <dgm:pt modelId="{C8735B20-6B60-429B-9BC6-B86960E501AE}" type="pres">
      <dgm:prSet presAssocID="{C0574A71-4713-43F5-8820-380BC862C134}" presName="nodeFollowingNodes" presStyleLbl="node1" presStyleIdx="3" presStyleCnt="5">
        <dgm:presLayoutVars>
          <dgm:bulletEnabled val="1"/>
        </dgm:presLayoutVars>
      </dgm:prSet>
      <dgm:spPr/>
    </dgm:pt>
    <dgm:pt modelId="{EFEDA2B9-D45C-4E15-BAA7-2251C3BD68EB}" type="pres">
      <dgm:prSet presAssocID="{77EF21B2-544E-4650-8DA8-C3B77D2351E9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527FB327-8FDE-42CE-8EA0-81D9F7F5D021}" type="presOf" srcId="{4DF4D0BC-C630-4474-8A51-ED95BA11B718}" destId="{10295996-F478-4F3C-8305-703D09F0738F}" srcOrd="0" destOrd="0" presId="urn:microsoft.com/office/officeart/2005/8/layout/cycle3"/>
    <dgm:cxn modelId="{697B3530-87E7-4715-B50C-7D049002FC8C}" srcId="{CEDB1AF4-2F70-4C8F-9B43-68BBF9874ADA}" destId="{70DC466D-98E4-485D-95AF-A2C72A60C8FB}" srcOrd="2" destOrd="0" parTransId="{3CA6971E-3218-429A-B384-4ABBEF2324BE}" sibTransId="{1EC0BF53-68D2-4A5F-8C62-4A3156012D82}"/>
    <dgm:cxn modelId="{83416846-CAD1-4F6E-AF04-CBC85B75757D}" srcId="{CEDB1AF4-2F70-4C8F-9B43-68BBF9874ADA}" destId="{C0574A71-4713-43F5-8820-380BC862C134}" srcOrd="3" destOrd="0" parTransId="{1FF047D7-5EB3-4127-A051-1AAF27DC7CFA}" sibTransId="{CD35571E-3044-40FB-9809-769DD5F99ADE}"/>
    <dgm:cxn modelId="{4849FA52-E132-4C56-B726-567B64A930FC}" srcId="{CEDB1AF4-2F70-4C8F-9B43-68BBF9874ADA}" destId="{77EF21B2-544E-4650-8DA8-C3B77D2351E9}" srcOrd="4" destOrd="0" parTransId="{7D498F25-2D1C-4A46-96EF-A57DBBEE4C4C}" sibTransId="{4C46A802-2C74-4659-BE5E-34F472B97C72}"/>
    <dgm:cxn modelId="{52FDD176-0E26-4DE0-9FA7-0450B7CC616A}" type="presOf" srcId="{C0574A71-4713-43F5-8820-380BC862C134}" destId="{C8735B20-6B60-429B-9BC6-B86960E501AE}" srcOrd="0" destOrd="0" presId="urn:microsoft.com/office/officeart/2005/8/layout/cycle3"/>
    <dgm:cxn modelId="{CB3D8C58-7323-48D8-8A3D-023A3DF7F807}" srcId="{CEDB1AF4-2F70-4C8F-9B43-68BBF9874ADA}" destId="{4DF4D0BC-C630-4474-8A51-ED95BA11B718}" srcOrd="0" destOrd="0" parTransId="{969DC001-0FD8-4E0E-B506-BA25EEB5E071}" sibTransId="{FCEAD72C-11F6-4786-A9FF-11C629D2C4E4}"/>
    <dgm:cxn modelId="{01AC4896-6776-46C1-A3CB-A0772446DC57}" type="presOf" srcId="{CEDB1AF4-2F70-4C8F-9B43-68BBF9874ADA}" destId="{3D18358B-83C5-4ED7-8602-5D2A0C93FA72}" srcOrd="0" destOrd="0" presId="urn:microsoft.com/office/officeart/2005/8/layout/cycle3"/>
    <dgm:cxn modelId="{F1FE4CC8-9E98-4B54-BC9A-9706C498EFEB}" type="presOf" srcId="{FCEAD72C-11F6-4786-A9FF-11C629D2C4E4}" destId="{DBBDA41A-CF3B-4F30-B87F-766C3CC43D5D}" srcOrd="0" destOrd="0" presId="urn:microsoft.com/office/officeart/2005/8/layout/cycle3"/>
    <dgm:cxn modelId="{7806D5D7-786F-42F7-87AC-FDD36AD887A7}" type="presOf" srcId="{70DC466D-98E4-485D-95AF-A2C72A60C8FB}" destId="{7B3B1B20-8DD5-4BD6-9386-FBB3BCBF55BE}" srcOrd="0" destOrd="0" presId="urn:microsoft.com/office/officeart/2005/8/layout/cycle3"/>
    <dgm:cxn modelId="{35938EE4-F49A-4929-82D4-134593152A31}" type="presOf" srcId="{4A77DD64-B186-4328-8216-F664C0D57599}" destId="{D3AEA96B-DFDB-4EC0-B215-308B8462F3EC}" srcOrd="0" destOrd="0" presId="urn:microsoft.com/office/officeart/2005/8/layout/cycle3"/>
    <dgm:cxn modelId="{C37314F3-89AD-464B-B1B7-A88D52CC9C6C}" srcId="{CEDB1AF4-2F70-4C8F-9B43-68BBF9874ADA}" destId="{4A77DD64-B186-4328-8216-F664C0D57599}" srcOrd="1" destOrd="0" parTransId="{E089C86B-D952-40F5-AB29-0F3614B93080}" sibTransId="{A63FDC22-F2C2-45BB-BB38-0F39BFAB5081}"/>
    <dgm:cxn modelId="{4635F0F6-CA28-4BC8-83BC-85EC3C437B93}" type="presOf" srcId="{77EF21B2-544E-4650-8DA8-C3B77D2351E9}" destId="{EFEDA2B9-D45C-4E15-BAA7-2251C3BD68EB}" srcOrd="0" destOrd="0" presId="urn:microsoft.com/office/officeart/2005/8/layout/cycle3"/>
    <dgm:cxn modelId="{349DBBDC-2E6D-4767-9712-325FC5C20E6B}" type="presParOf" srcId="{3D18358B-83C5-4ED7-8602-5D2A0C93FA72}" destId="{A1376457-9EB7-468E-B9D2-AE4BDF0ADBDC}" srcOrd="0" destOrd="0" presId="urn:microsoft.com/office/officeart/2005/8/layout/cycle3"/>
    <dgm:cxn modelId="{F4B15F76-AEC0-4B8A-9AFA-84D15E99266A}" type="presParOf" srcId="{A1376457-9EB7-468E-B9D2-AE4BDF0ADBDC}" destId="{10295996-F478-4F3C-8305-703D09F0738F}" srcOrd="0" destOrd="0" presId="urn:microsoft.com/office/officeart/2005/8/layout/cycle3"/>
    <dgm:cxn modelId="{6640681C-5182-4229-B03E-F2D0FBDD2CE7}" type="presParOf" srcId="{A1376457-9EB7-468E-B9D2-AE4BDF0ADBDC}" destId="{DBBDA41A-CF3B-4F30-B87F-766C3CC43D5D}" srcOrd="1" destOrd="0" presId="urn:microsoft.com/office/officeart/2005/8/layout/cycle3"/>
    <dgm:cxn modelId="{8D789029-16DB-43F4-9827-213E459AE091}" type="presParOf" srcId="{A1376457-9EB7-468E-B9D2-AE4BDF0ADBDC}" destId="{D3AEA96B-DFDB-4EC0-B215-308B8462F3EC}" srcOrd="2" destOrd="0" presId="urn:microsoft.com/office/officeart/2005/8/layout/cycle3"/>
    <dgm:cxn modelId="{27FFD0F1-EC9D-4853-B1D9-16D825539E9C}" type="presParOf" srcId="{A1376457-9EB7-468E-B9D2-AE4BDF0ADBDC}" destId="{7B3B1B20-8DD5-4BD6-9386-FBB3BCBF55BE}" srcOrd="3" destOrd="0" presId="urn:microsoft.com/office/officeart/2005/8/layout/cycle3"/>
    <dgm:cxn modelId="{0D530311-23B7-4284-9BFB-916BEE52879E}" type="presParOf" srcId="{A1376457-9EB7-468E-B9D2-AE4BDF0ADBDC}" destId="{C8735B20-6B60-429B-9BC6-B86960E501AE}" srcOrd="4" destOrd="0" presId="urn:microsoft.com/office/officeart/2005/8/layout/cycle3"/>
    <dgm:cxn modelId="{76613CF1-4EE5-4C26-9514-3A14327BF5FA}" type="presParOf" srcId="{A1376457-9EB7-468E-B9D2-AE4BDF0ADBDC}" destId="{EFEDA2B9-D45C-4E15-BAA7-2251C3BD68EB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DA41A-CF3B-4F30-B87F-766C3CC43D5D}">
      <dsp:nvSpPr>
        <dsp:cNvPr id="0" name=""/>
        <dsp:cNvSpPr/>
      </dsp:nvSpPr>
      <dsp:spPr>
        <a:xfrm>
          <a:off x="1260699" y="-20662"/>
          <a:ext cx="3701649" cy="3701649"/>
        </a:xfrm>
        <a:prstGeom prst="circularArrow">
          <a:avLst>
            <a:gd name="adj1" fmla="val 5544"/>
            <a:gd name="adj2" fmla="val 330680"/>
            <a:gd name="adj3" fmla="val 13814191"/>
            <a:gd name="adj4" fmla="val 17362720"/>
            <a:gd name="adj5" fmla="val 5757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95996-F478-4F3C-8305-703D09F0738F}">
      <dsp:nvSpPr>
        <dsp:cNvPr id="0" name=""/>
        <dsp:cNvSpPr/>
      </dsp:nvSpPr>
      <dsp:spPr>
        <a:xfrm>
          <a:off x="2259197" y="924"/>
          <a:ext cx="1704653" cy="8523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Meetings, Interviews, and Training and Operation Observations</a:t>
          </a:r>
        </a:p>
      </dsp:txBody>
      <dsp:txXfrm>
        <a:off x="2300804" y="42531"/>
        <a:ext cx="1621439" cy="769112"/>
      </dsp:txXfrm>
    </dsp:sp>
    <dsp:sp modelId="{D3AEA96B-DFDB-4EC0-B215-308B8462F3EC}">
      <dsp:nvSpPr>
        <dsp:cNvPr id="0" name=""/>
        <dsp:cNvSpPr/>
      </dsp:nvSpPr>
      <dsp:spPr>
        <a:xfrm>
          <a:off x="3760467" y="1091661"/>
          <a:ext cx="1704653" cy="8523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Design, prototype low-fidelity interfaces</a:t>
          </a:r>
        </a:p>
      </dsp:txBody>
      <dsp:txXfrm>
        <a:off x="3802074" y="1133268"/>
        <a:ext cx="1621439" cy="769112"/>
      </dsp:txXfrm>
    </dsp:sp>
    <dsp:sp modelId="{7B3B1B20-8DD5-4BD6-9386-FBB3BCBF55BE}">
      <dsp:nvSpPr>
        <dsp:cNvPr id="0" name=""/>
        <dsp:cNvSpPr/>
      </dsp:nvSpPr>
      <dsp:spPr>
        <a:xfrm>
          <a:off x="3187033" y="2856509"/>
          <a:ext cx="1704653" cy="8523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Collect feedback </a:t>
          </a:r>
        </a:p>
      </dsp:txBody>
      <dsp:txXfrm>
        <a:off x="3228640" y="2898116"/>
        <a:ext cx="1621439" cy="769112"/>
      </dsp:txXfrm>
    </dsp:sp>
    <dsp:sp modelId="{C8735B20-6B60-429B-9BC6-B86960E501AE}">
      <dsp:nvSpPr>
        <dsp:cNvPr id="0" name=""/>
        <dsp:cNvSpPr/>
      </dsp:nvSpPr>
      <dsp:spPr>
        <a:xfrm>
          <a:off x="1331361" y="2856509"/>
          <a:ext cx="1704653" cy="8523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Refine the design </a:t>
          </a:r>
        </a:p>
      </dsp:txBody>
      <dsp:txXfrm>
        <a:off x="1372968" y="2898116"/>
        <a:ext cx="1621439" cy="769112"/>
      </dsp:txXfrm>
    </dsp:sp>
    <dsp:sp modelId="{EFEDA2B9-D45C-4E15-BAA7-2251C3BD68EB}">
      <dsp:nvSpPr>
        <dsp:cNvPr id="0" name=""/>
        <dsp:cNvSpPr/>
      </dsp:nvSpPr>
      <dsp:spPr>
        <a:xfrm>
          <a:off x="757927" y="1091661"/>
          <a:ext cx="1704653" cy="8523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Re-engaging with the PSOs</a:t>
          </a:r>
        </a:p>
      </dsp:txBody>
      <dsp:txXfrm>
        <a:off x="799534" y="1133268"/>
        <a:ext cx="1621439" cy="7691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DA41A-CF3B-4F30-B87F-766C3CC43D5D}">
      <dsp:nvSpPr>
        <dsp:cNvPr id="0" name=""/>
        <dsp:cNvSpPr/>
      </dsp:nvSpPr>
      <dsp:spPr>
        <a:xfrm>
          <a:off x="1568526" y="-27103"/>
          <a:ext cx="4561295" cy="4561295"/>
        </a:xfrm>
        <a:prstGeom prst="circularArrow">
          <a:avLst>
            <a:gd name="adj1" fmla="val 5544"/>
            <a:gd name="adj2" fmla="val 330680"/>
            <a:gd name="adj3" fmla="val 13776791"/>
            <a:gd name="adj4" fmla="val 17385437"/>
            <a:gd name="adj5" fmla="val 5757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95996-F478-4F3C-8305-703D09F0738F}">
      <dsp:nvSpPr>
        <dsp:cNvPr id="0" name=""/>
        <dsp:cNvSpPr/>
      </dsp:nvSpPr>
      <dsp:spPr>
        <a:xfrm>
          <a:off x="2781630" y="1471"/>
          <a:ext cx="2135088" cy="106754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Meetings, Interviews, and Training and Operation Observations</a:t>
          </a:r>
        </a:p>
      </dsp:txBody>
      <dsp:txXfrm>
        <a:off x="2833743" y="53584"/>
        <a:ext cx="2030862" cy="963318"/>
      </dsp:txXfrm>
    </dsp:sp>
    <dsp:sp modelId="{D3AEA96B-DFDB-4EC0-B215-308B8462F3EC}">
      <dsp:nvSpPr>
        <dsp:cNvPr id="0" name=""/>
        <dsp:cNvSpPr/>
      </dsp:nvSpPr>
      <dsp:spPr>
        <a:xfrm>
          <a:off x="4631544" y="1345513"/>
          <a:ext cx="2135088" cy="106754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Design, prototype low-fidelity interfaces</a:t>
          </a:r>
        </a:p>
      </dsp:txBody>
      <dsp:txXfrm>
        <a:off x="4683657" y="1397626"/>
        <a:ext cx="2030862" cy="963318"/>
      </dsp:txXfrm>
    </dsp:sp>
    <dsp:sp modelId="{7B3B1B20-8DD5-4BD6-9386-FBB3BCBF55BE}">
      <dsp:nvSpPr>
        <dsp:cNvPr id="0" name=""/>
        <dsp:cNvSpPr/>
      </dsp:nvSpPr>
      <dsp:spPr>
        <a:xfrm>
          <a:off x="3924940" y="3520218"/>
          <a:ext cx="2135088" cy="106754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Collect feedback </a:t>
          </a:r>
        </a:p>
      </dsp:txBody>
      <dsp:txXfrm>
        <a:off x="3977053" y="3572331"/>
        <a:ext cx="2030862" cy="963318"/>
      </dsp:txXfrm>
    </dsp:sp>
    <dsp:sp modelId="{C8735B20-6B60-429B-9BC6-B86960E501AE}">
      <dsp:nvSpPr>
        <dsp:cNvPr id="0" name=""/>
        <dsp:cNvSpPr/>
      </dsp:nvSpPr>
      <dsp:spPr>
        <a:xfrm>
          <a:off x="1638319" y="3520218"/>
          <a:ext cx="2135088" cy="106754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Refine the design </a:t>
          </a:r>
        </a:p>
      </dsp:txBody>
      <dsp:txXfrm>
        <a:off x="1690432" y="3572331"/>
        <a:ext cx="2030862" cy="963318"/>
      </dsp:txXfrm>
    </dsp:sp>
    <dsp:sp modelId="{EFEDA2B9-D45C-4E15-BAA7-2251C3BD68EB}">
      <dsp:nvSpPr>
        <dsp:cNvPr id="0" name=""/>
        <dsp:cNvSpPr/>
      </dsp:nvSpPr>
      <dsp:spPr>
        <a:xfrm>
          <a:off x="931715" y="1345513"/>
          <a:ext cx="2135088" cy="106754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Re-engaging with the PSOs</a:t>
          </a:r>
        </a:p>
      </dsp:txBody>
      <dsp:txXfrm>
        <a:off x="983828" y="1397626"/>
        <a:ext cx="2030862" cy="9633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0DF2A-D2AE-4014-BEC8-95915B7F2787}" type="datetimeFigureOut">
              <a:rPr lang="pt-BR" smtClean="0"/>
              <a:t>13/02/2019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3E3E3-119D-46ED-94FA-D1C56116FBB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54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0865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contains 4 phases. Each phase is incremental on each other. So we can advance toward the final goal </a:t>
            </a:r>
          </a:p>
          <a:p>
            <a:r>
              <a:rPr lang="en-US" dirty="0"/>
              <a:t>Here we present an overview of the phases. </a:t>
            </a:r>
          </a:p>
          <a:p>
            <a:r>
              <a:rPr lang="en-US" dirty="0"/>
              <a:t>The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6479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contains 4 phases. Each phase is incremental on each other. So we can advance toward the final goal </a:t>
            </a:r>
          </a:p>
          <a:p>
            <a:r>
              <a:rPr lang="en-US" dirty="0"/>
              <a:t>Here we present an overview of the phases. </a:t>
            </a:r>
          </a:p>
          <a:p>
            <a:r>
              <a:rPr lang="en-US" dirty="0"/>
              <a:t>The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4666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contains 4 phases. Each phase is incremental on each other. So we can advance toward the final goal </a:t>
            </a:r>
          </a:p>
          <a:p>
            <a:r>
              <a:rPr lang="en-US" dirty="0"/>
              <a:t>Here we present an overview of the phases. </a:t>
            </a:r>
          </a:p>
          <a:p>
            <a:r>
              <a:rPr lang="en-US" dirty="0"/>
              <a:t>The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0564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Sharing the knowledge with the scientific community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Curated </a:t>
            </a:r>
            <a:r>
              <a:rPr lang="en-US" b="1" dirty="0"/>
              <a:t>website </a:t>
            </a:r>
            <a:r>
              <a:rPr lang="en-US" dirty="0"/>
              <a:t> that will contain all findings from the project, with care to make it accessible to the general population and specifically to public safety stakeholders.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5768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technologies we saw in the video </a:t>
            </a:r>
          </a:p>
          <a:p>
            <a:endParaRPr lang="en-US" dirty="0"/>
          </a:p>
          <a:p>
            <a:r>
              <a:rPr lang="en-US" dirty="0"/>
              <a:t>For these reasons, our intention with this project is to use a user-centered…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8125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7624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, through highly secure and resilient systems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0550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is in its beginning..  Right now we are in the first phase that is the requirement analysis.</a:t>
            </a:r>
          </a:p>
          <a:p>
            <a:r>
              <a:rPr lang="en-US" dirty="0"/>
              <a:t>In this phase, we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6595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understanding the critical tasks for each public safety discipline, we will implement UIs that aim specifically at addressing the identified demands.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0331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will use the findings from phase 2 as input in the design of comprehensive UIs for fire safety, EMS and law enforcement.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8449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973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733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User interfaces: How do we interact with other people, the environment, or a system through technology. Radio for communication with other folks. Computer to fill reports</a:t>
            </a:r>
          </a:p>
          <a:p>
            <a:r>
              <a:rPr lang="en-US" dirty="0"/>
              <a:t>Next generation: What kind of technology you guys is going to have and use in the future?</a:t>
            </a:r>
          </a:p>
          <a:p>
            <a:endParaRPr lang="en-US" dirty="0"/>
          </a:p>
          <a:p>
            <a:r>
              <a:rPr lang="en-US" dirty="0"/>
              <a:t>The idea of this project is to design, prototype and test this new interfaces. But how?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0089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not developing a training </a:t>
            </a:r>
            <a:r>
              <a:rPr lang="en-US" dirty="0" err="1"/>
              <a:t>simulaton</a:t>
            </a:r>
            <a:r>
              <a:rPr lang="en-US" dirty="0"/>
              <a:t>. Our goal is to design and test new user interfaces, Of curse we will have a simulation environment, but it will be just for testing proposes, not for training.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7281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project is not dependent of FirstNet. We are envisioning design possibilities that will be possible with the advance of 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8330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video footage that won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NIST prize competition, the idea was to conceptualize "The Future of Public Safety Technology” 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dirty="0"/>
              <a:t>National Institute of Standards and Technology</a:t>
            </a:r>
          </a:p>
          <a:p>
            <a:r>
              <a:rPr lang="en-US" dirty="0"/>
              <a:t>In this video they simulate a situation where all public safety organizations are involved and how the technology will help to mitigate the problems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1602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contains 4 phases. Each phase is incremental on each other. So we can advance toward the final goal </a:t>
            </a:r>
          </a:p>
          <a:p>
            <a:r>
              <a:rPr lang="en-US" dirty="0"/>
              <a:t>Here we present an overview of the phases. </a:t>
            </a:r>
          </a:p>
          <a:p>
            <a:r>
              <a:rPr lang="en-US" dirty="0"/>
              <a:t>The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16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4852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contains 4 phases. Each phase is incremental on each other. So we can advance toward the final goal </a:t>
            </a:r>
          </a:p>
          <a:p>
            <a:r>
              <a:rPr lang="en-US" dirty="0"/>
              <a:t>Here we present an overview of the phases. </a:t>
            </a:r>
          </a:p>
          <a:p>
            <a:r>
              <a:rPr lang="en-US" dirty="0"/>
              <a:t>The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734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9C5A2E1-A577-42FC-80A4-99E9FDD2A67B}"/>
              </a:ext>
            </a:extLst>
          </p:cNvPr>
          <p:cNvGrpSpPr/>
          <p:nvPr userDrawn="1"/>
        </p:nvGrpSpPr>
        <p:grpSpPr>
          <a:xfrm>
            <a:off x="4985777" y="6047777"/>
            <a:ext cx="2220446" cy="617149"/>
            <a:chOff x="5155876" y="4429125"/>
            <a:chExt cx="5957289" cy="1655764"/>
          </a:xfrm>
        </p:grpSpPr>
        <p:pic>
          <p:nvPicPr>
            <p:cNvPr id="1026" name="Picture 2" descr="http://virtualreality.duke.edu/wp-content/uploads/2012/12/cropped-header_icon.png">
              <a:extLst>
                <a:ext uri="{FF2B5EF4-FFF2-40B4-BE49-F238E27FC236}">
                  <a16:creationId xmlns:a16="http://schemas.microsoft.com/office/drawing/2014/main" id="{5B4EA1CA-87A3-4D3A-A652-B1719E9847E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876" y="4429125"/>
              <a:ext cx="1655763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duke university logo">
              <a:extLst>
                <a:ext uri="{FF2B5EF4-FFF2-40B4-BE49-F238E27FC236}">
                  <a16:creationId xmlns:a16="http://schemas.microsoft.com/office/drawing/2014/main" id="{ECAA12C1-2668-4E7C-8A00-964B5F10594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064" y="4429126"/>
              <a:ext cx="3780101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990000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4137" y="6396123"/>
            <a:ext cx="2743200" cy="365125"/>
          </a:xfrm>
        </p:spPr>
        <p:txBody>
          <a:bodyPr/>
          <a:lstStyle/>
          <a:p>
            <a:fld id="{8CA6E4AA-D938-4276-B06E-14F8ED792C83}" type="datetime1">
              <a:rPr lang="pt-BR" smtClean="0"/>
              <a:t>13/02/2019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909F0453-9E77-4A00-85FA-4AA24E2CF13D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5268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B692-8CBD-4A51-9426-70985FBA76F5}" type="datetime1">
              <a:rPr lang="pt-BR" smtClean="0"/>
              <a:t>13/02/2019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9236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AD66-494B-4561-AB3F-D25748EEE56C}" type="datetime1">
              <a:rPr lang="pt-BR" smtClean="0"/>
              <a:t>13/02/2019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0093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2A328-D979-42BD-AC26-5BD4AEEFACEE}" type="datetime1">
              <a:rPr lang="pt-BR" smtClean="0"/>
              <a:t>13/02/2019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4002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B0D5-2591-42F9-B61A-225DDCDDD876}" type="datetime1">
              <a:rPr lang="pt-BR" smtClean="0"/>
              <a:t>13/02/2019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8465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997C96F-ED8E-4E68-8EAC-C22BA47EA108}"/>
              </a:ext>
            </a:extLst>
          </p:cNvPr>
          <p:cNvGrpSpPr/>
          <p:nvPr userDrawn="1"/>
        </p:nvGrpSpPr>
        <p:grpSpPr>
          <a:xfrm>
            <a:off x="9519506" y="6176963"/>
            <a:ext cx="1755647" cy="487963"/>
            <a:chOff x="5155876" y="4429125"/>
            <a:chExt cx="5957289" cy="1655764"/>
          </a:xfrm>
        </p:grpSpPr>
        <p:pic>
          <p:nvPicPr>
            <p:cNvPr id="11" name="Picture 2" descr="http://virtualreality.duke.edu/wp-content/uploads/2012/12/cropped-header_icon.png">
              <a:extLst>
                <a:ext uri="{FF2B5EF4-FFF2-40B4-BE49-F238E27FC236}">
                  <a16:creationId xmlns:a16="http://schemas.microsoft.com/office/drawing/2014/main" id="{999EE19B-9607-4966-8F27-AC70DF612E9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876" y="4429125"/>
              <a:ext cx="1655763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Image result for duke university logo">
              <a:extLst>
                <a:ext uri="{FF2B5EF4-FFF2-40B4-BE49-F238E27FC236}">
                  <a16:creationId xmlns:a16="http://schemas.microsoft.com/office/drawing/2014/main" id="{2D574994-C320-4FA7-8F15-4775AF9F2B4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064" y="4429126"/>
              <a:ext cx="3780101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/>
            </a:lvl1pPr>
          </a:lstStyle>
          <a:p>
            <a:r>
              <a:rPr lang="pt-BR"/>
              <a:t>Clique para editar o título mestre</a:t>
            </a:r>
            <a:br>
              <a:rPr lang="pt-BR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FC6E-A886-4832-A43D-0E904C822B8B}" type="datetime1">
              <a:rPr lang="pt-BR" smtClean="0"/>
              <a:t>13/02/2019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</a:lstStyle>
          <a:p>
            <a:fld id="{909F0453-9E77-4A00-85FA-4AA24E2CF13D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1993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927647"/>
          </a:xfrm>
        </p:spPr>
        <p:txBody>
          <a:bodyPr/>
          <a:lstStyle>
            <a:lvl1pPr>
              <a:defRPr lang="en-US" dirty="0"/>
            </a:lvl1pPr>
          </a:lstStyle>
          <a:p>
            <a:r>
              <a:rPr lang="pt-BR"/>
              <a:t>Clique para editar o título mestre</a:t>
            </a:r>
            <a:br>
              <a:rPr lang="pt-BR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FC6E-A886-4832-A43D-0E904C822B8B}" type="datetime1">
              <a:rPr lang="pt-BR" smtClean="0"/>
              <a:t>13/02/2019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1FE90E-070D-46A4-9927-168AD72AC3FA}"/>
              </a:ext>
            </a:extLst>
          </p:cNvPr>
          <p:cNvGrpSpPr/>
          <p:nvPr userDrawn="1"/>
        </p:nvGrpSpPr>
        <p:grpSpPr>
          <a:xfrm>
            <a:off x="9519506" y="6176963"/>
            <a:ext cx="1755647" cy="487963"/>
            <a:chOff x="5155876" y="4429125"/>
            <a:chExt cx="5957289" cy="1655764"/>
          </a:xfrm>
        </p:grpSpPr>
        <p:pic>
          <p:nvPicPr>
            <p:cNvPr id="11" name="Picture 2" descr="http://virtualreality.duke.edu/wp-content/uploads/2012/12/cropped-header_icon.png">
              <a:extLst>
                <a:ext uri="{FF2B5EF4-FFF2-40B4-BE49-F238E27FC236}">
                  <a16:creationId xmlns:a16="http://schemas.microsoft.com/office/drawing/2014/main" id="{361C75D1-DEE1-4770-9BA2-88C8B5FA82B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876" y="4429125"/>
              <a:ext cx="1655763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Image result for duke university logo">
              <a:extLst>
                <a:ext uri="{FF2B5EF4-FFF2-40B4-BE49-F238E27FC236}">
                  <a16:creationId xmlns:a16="http://schemas.microsoft.com/office/drawing/2014/main" id="{003D3F7B-39ED-4DB8-A8A0-51F9B278225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064" y="4429126"/>
              <a:ext cx="3780101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97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927647"/>
          </a:xfrm>
        </p:spPr>
        <p:txBody>
          <a:bodyPr/>
          <a:lstStyle>
            <a:lvl1pPr>
              <a:defRPr lang="en-US" dirty="0"/>
            </a:lvl1pPr>
          </a:lstStyle>
          <a:p>
            <a:r>
              <a:rPr lang="pt-BR"/>
              <a:t>Clique para editar o título mestre</a:t>
            </a:r>
            <a:br>
              <a:rPr lang="pt-BR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FC6E-A886-4832-A43D-0E904C822B8B}" type="datetime1">
              <a:rPr lang="pt-BR" smtClean="0"/>
              <a:t>13/02/2019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224644" y="821999"/>
            <a:ext cx="10515600" cy="92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/>
              <a:t>Clique para editar o título mestre</a:t>
            </a:r>
            <a:br>
              <a:rPr lang="pt-BR" sz="3600"/>
            </a:br>
            <a:endParaRPr lang="pt-BR" sz="36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229115-33A4-4893-87BE-F3EE21662792}"/>
              </a:ext>
            </a:extLst>
          </p:cNvPr>
          <p:cNvGrpSpPr/>
          <p:nvPr userDrawn="1"/>
        </p:nvGrpSpPr>
        <p:grpSpPr>
          <a:xfrm>
            <a:off x="9519506" y="6176963"/>
            <a:ext cx="1755647" cy="487963"/>
            <a:chOff x="5155876" y="4429125"/>
            <a:chExt cx="5957289" cy="1655764"/>
          </a:xfrm>
        </p:grpSpPr>
        <p:pic>
          <p:nvPicPr>
            <p:cNvPr id="12" name="Picture 2" descr="http://virtualreality.duke.edu/wp-content/uploads/2012/12/cropped-header_icon.png">
              <a:extLst>
                <a:ext uri="{FF2B5EF4-FFF2-40B4-BE49-F238E27FC236}">
                  <a16:creationId xmlns:a16="http://schemas.microsoft.com/office/drawing/2014/main" id="{99CF7006-6F49-4199-AC44-5D21D1DC186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876" y="4429125"/>
              <a:ext cx="1655763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Image result for duke university logo">
              <a:extLst>
                <a:ext uri="{FF2B5EF4-FFF2-40B4-BE49-F238E27FC236}">
                  <a16:creationId xmlns:a16="http://schemas.microsoft.com/office/drawing/2014/main" id="{4412D842-71B1-48C0-8896-4CDD18B9127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064" y="4429126"/>
              <a:ext cx="3780101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388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2461-01A5-42EF-BB78-0F7305194003}" type="datetime1">
              <a:rPr lang="pt-BR" smtClean="0"/>
              <a:t>13/02/2019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F66DFD-5A07-4E6C-AA91-75FB095E7A1B}"/>
              </a:ext>
            </a:extLst>
          </p:cNvPr>
          <p:cNvGrpSpPr/>
          <p:nvPr userDrawn="1"/>
        </p:nvGrpSpPr>
        <p:grpSpPr>
          <a:xfrm>
            <a:off x="9519506" y="6176963"/>
            <a:ext cx="1755647" cy="487963"/>
            <a:chOff x="5155876" y="4429125"/>
            <a:chExt cx="5957289" cy="1655764"/>
          </a:xfrm>
        </p:grpSpPr>
        <p:pic>
          <p:nvPicPr>
            <p:cNvPr id="11" name="Picture 2" descr="http://virtualreality.duke.edu/wp-content/uploads/2012/12/cropped-header_icon.png">
              <a:extLst>
                <a:ext uri="{FF2B5EF4-FFF2-40B4-BE49-F238E27FC236}">
                  <a16:creationId xmlns:a16="http://schemas.microsoft.com/office/drawing/2014/main" id="{1EDBA719-3A98-4C13-B58C-7AD82FD539D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876" y="4429125"/>
              <a:ext cx="1655763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Image result for duke university logo">
              <a:extLst>
                <a:ext uri="{FF2B5EF4-FFF2-40B4-BE49-F238E27FC236}">
                  <a16:creationId xmlns:a16="http://schemas.microsoft.com/office/drawing/2014/main" id="{A0F97265-E85E-4931-96AF-4B214D5EC3A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064" y="4429126"/>
              <a:ext cx="3780101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640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7A0D-0D84-4D85-BC54-F3E957960513}" type="datetime1">
              <a:rPr lang="pt-BR" smtClean="0"/>
              <a:t>13/02/2019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2AD3DA-3E50-427B-9BA0-2A7D67667F0A}"/>
              </a:ext>
            </a:extLst>
          </p:cNvPr>
          <p:cNvGrpSpPr/>
          <p:nvPr userDrawn="1"/>
        </p:nvGrpSpPr>
        <p:grpSpPr>
          <a:xfrm>
            <a:off x="9519506" y="6176963"/>
            <a:ext cx="1755647" cy="487963"/>
            <a:chOff x="5155876" y="4429125"/>
            <a:chExt cx="5957289" cy="1655764"/>
          </a:xfrm>
        </p:grpSpPr>
        <p:pic>
          <p:nvPicPr>
            <p:cNvPr id="12" name="Picture 2" descr="http://virtualreality.duke.edu/wp-content/uploads/2012/12/cropped-header_icon.png">
              <a:extLst>
                <a:ext uri="{FF2B5EF4-FFF2-40B4-BE49-F238E27FC236}">
                  <a16:creationId xmlns:a16="http://schemas.microsoft.com/office/drawing/2014/main" id="{0466689D-AE6F-4881-B5AC-BFBB2A5E810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876" y="4429125"/>
              <a:ext cx="1655763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Image result for duke university logo">
              <a:extLst>
                <a:ext uri="{FF2B5EF4-FFF2-40B4-BE49-F238E27FC236}">
                  <a16:creationId xmlns:a16="http://schemas.microsoft.com/office/drawing/2014/main" id="{713FF429-E223-46D2-A9B2-40BCBB38A46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064" y="4429126"/>
              <a:ext cx="3780101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63768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A970E-325D-4EBA-9B26-D77F8AEBB67C}" type="datetime1">
              <a:rPr lang="pt-BR" smtClean="0"/>
              <a:t>13/02/2019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9317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0DD6-019F-42E1-B81C-08544CF63250}" type="datetime1">
              <a:rPr lang="pt-BR" smtClean="0"/>
              <a:t>13/02/2019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462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79B1-4B05-4ECE-8546-6941A73CD4E8}" type="datetime1">
              <a:rPr lang="pt-BR" smtClean="0"/>
              <a:t>13/02/2019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6844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FA3DF-F9E1-4C78-8E33-328B891A300D}" type="datetime1">
              <a:rPr lang="pt-BR" smtClean="0"/>
              <a:t>13/02/2019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F0453-9E77-4A00-85FA-4AA24E2CF13D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849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32459" y="2325355"/>
            <a:ext cx="10927080" cy="1524000"/>
          </a:xfrm>
        </p:spPr>
        <p:txBody>
          <a:bodyPr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 Light" panose="020B0502040204020203" pitchFamily="34" charset="0"/>
              </a:rPr>
              <a:t>Design, Prototyping and Evaluation of 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 Light" panose="020B0502040204020203" pitchFamily="34" charset="0"/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 Light" panose="020B0502040204020203" pitchFamily="34" charset="0"/>
              </a:rPr>
              <a:t>Next Generation Public Safety User Interfaces </a:t>
            </a: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egoe UI Light" panose="020B0502040204020203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4520373"/>
            <a:ext cx="12192000" cy="1655763"/>
          </a:xfrm>
        </p:spPr>
        <p:txBody>
          <a:bodyPr>
            <a:normAutofit lnSpcReduction="10000"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Jerônimo G. Grandi, Ph.D. </a:t>
            </a:r>
          </a:p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 Kopper, Ph.D.</a:t>
            </a:r>
          </a:p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 Ogren</a:t>
            </a:r>
            <a:b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9FF4B538-C17B-438C-9FCD-A74656737737}"/>
              </a:ext>
            </a:extLst>
          </p:cNvPr>
          <p:cNvSpPr txBox="1">
            <a:spLocks/>
          </p:cNvSpPr>
          <p:nvPr/>
        </p:nvSpPr>
        <p:spPr>
          <a:xfrm>
            <a:off x="632459" y="531141"/>
            <a:ext cx="10927080" cy="165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990000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Duke University</a:t>
            </a:r>
          </a:p>
          <a:p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</a:t>
            </a:r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Virtual Reality Research Lab</a:t>
            </a:r>
            <a:endParaRPr lang="pt-BR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6438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10</a:t>
            </a:fld>
            <a:endParaRPr lang="pt-BR"/>
          </a:p>
        </p:txBody>
      </p:sp>
      <p:pic>
        <p:nvPicPr>
          <p:cNvPr id="5" name="Picture 4" descr="A flat screen television&#10;&#10;Description automatically generated">
            <a:extLst>
              <a:ext uri="{FF2B5EF4-FFF2-40B4-BE49-F238E27FC236}">
                <a16:creationId xmlns:a16="http://schemas.microsoft.com/office/drawing/2014/main" id="{6B67F50D-BD4E-4382-AD18-5B8E96DD4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" y="2008192"/>
            <a:ext cx="11136923" cy="3894277"/>
          </a:xfrm>
          <a:prstGeom prst="rect">
            <a:avLst/>
          </a:prstGeom>
        </p:spPr>
      </p:pic>
      <p:sp>
        <p:nvSpPr>
          <p:cNvPr id="6" name="Retângulo 6">
            <a:extLst>
              <a:ext uri="{FF2B5EF4-FFF2-40B4-BE49-F238E27FC236}">
                <a16:creationId xmlns:a16="http://schemas.microsoft.com/office/drawing/2014/main" id="{40EF2F48-2570-4873-A6FF-E68BFA6B83F5}"/>
              </a:ext>
            </a:extLst>
          </p:cNvPr>
          <p:cNvSpPr/>
          <p:nvPr/>
        </p:nvSpPr>
        <p:spPr>
          <a:xfrm>
            <a:off x="6197600" y="1833497"/>
            <a:ext cx="5056554" cy="1214504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9F1315D-EBFA-4ABE-83B9-5A14AC507E60}"/>
              </a:ext>
            </a:extLst>
          </p:cNvPr>
          <p:cNvSpPr/>
          <p:nvPr/>
        </p:nvSpPr>
        <p:spPr>
          <a:xfrm>
            <a:off x="6096000" y="3270321"/>
            <a:ext cx="5158154" cy="2806844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53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11</a:t>
            </a:fld>
            <a:endParaRPr lang="pt-BR"/>
          </a:p>
        </p:txBody>
      </p:sp>
      <p:pic>
        <p:nvPicPr>
          <p:cNvPr id="5" name="Picture 4" descr="A flat screen television&#10;&#10;Description automatically generated">
            <a:extLst>
              <a:ext uri="{FF2B5EF4-FFF2-40B4-BE49-F238E27FC236}">
                <a16:creationId xmlns:a16="http://schemas.microsoft.com/office/drawing/2014/main" id="{6B67F50D-BD4E-4382-AD18-5B8E96DD4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" y="2008192"/>
            <a:ext cx="11136923" cy="3894277"/>
          </a:xfrm>
          <a:prstGeom prst="rect">
            <a:avLst/>
          </a:prstGeom>
        </p:spPr>
      </p:pic>
      <p:sp>
        <p:nvSpPr>
          <p:cNvPr id="6" name="Retângulo 6">
            <a:extLst>
              <a:ext uri="{FF2B5EF4-FFF2-40B4-BE49-F238E27FC236}">
                <a16:creationId xmlns:a16="http://schemas.microsoft.com/office/drawing/2014/main" id="{4E504F63-1D97-4039-B476-18EC10B28088}"/>
              </a:ext>
            </a:extLst>
          </p:cNvPr>
          <p:cNvSpPr/>
          <p:nvPr/>
        </p:nvSpPr>
        <p:spPr>
          <a:xfrm>
            <a:off x="8810625" y="1833496"/>
            <a:ext cx="2443529" cy="1219267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BB3FF66-9756-4F89-980A-438ED867A71C}"/>
              </a:ext>
            </a:extLst>
          </p:cNvPr>
          <p:cNvSpPr/>
          <p:nvPr/>
        </p:nvSpPr>
        <p:spPr>
          <a:xfrm>
            <a:off x="8915400" y="3270322"/>
            <a:ext cx="2257425" cy="2063678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3847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12</a:t>
            </a:fld>
            <a:endParaRPr lang="pt-BR"/>
          </a:p>
        </p:txBody>
      </p:sp>
      <p:pic>
        <p:nvPicPr>
          <p:cNvPr id="5" name="Picture 4" descr="A flat screen television&#10;&#10;Description automatically generated">
            <a:extLst>
              <a:ext uri="{FF2B5EF4-FFF2-40B4-BE49-F238E27FC236}">
                <a16:creationId xmlns:a16="http://schemas.microsoft.com/office/drawing/2014/main" id="{6B67F50D-BD4E-4382-AD18-5B8E96DD4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" y="2008192"/>
            <a:ext cx="11136923" cy="389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42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 Analysis (11/2018 – 05/2019)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81E21-2C58-4AD0-9050-BB81B4A0B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1-1 Interviews</a:t>
            </a:r>
          </a:p>
          <a:p>
            <a:r>
              <a:rPr lang="en-US" dirty="0"/>
              <a:t>Design and prototype</a:t>
            </a:r>
          </a:p>
          <a:p>
            <a:r>
              <a:rPr lang="en-US" dirty="0"/>
              <a:t>Group Discussions</a:t>
            </a:r>
          </a:p>
          <a:p>
            <a:r>
              <a:rPr lang="en-US" dirty="0"/>
              <a:t>Training Observations</a:t>
            </a:r>
          </a:p>
          <a:p>
            <a:r>
              <a:rPr lang="en-US" dirty="0"/>
              <a:t>Shadow Operations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0453-9E77-4A00-85FA-4AA24E2CF13D}" type="slidenum">
              <a:rPr lang="pt-BR" smtClean="0"/>
              <a:pPr/>
              <a:t>13</a:t>
            </a:fld>
            <a:endParaRPr lang="pt-BR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EB5FFC0-A75A-4271-958B-3BF83FCAB4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7528493"/>
              </p:ext>
            </p:extLst>
          </p:nvPr>
        </p:nvGraphicFramePr>
        <p:xfrm>
          <a:off x="5627125" y="1690690"/>
          <a:ext cx="6223049" cy="3709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57002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3EE1A-FA62-410E-9874-F1C9269A6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Expected Results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4D6FF7-02AB-4EAA-A4C4-1017C6182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Early concepts of possible designs and low-fidelity interfaces</a:t>
            </a:r>
          </a:p>
          <a:p>
            <a:r>
              <a:rPr lang="en-US" dirty="0"/>
              <a:t>Documentation detailing the discoveries from the research</a:t>
            </a:r>
          </a:p>
          <a:p>
            <a:pPr lvl="1"/>
            <a:r>
              <a:rPr lang="en-US" dirty="0"/>
              <a:t> </a:t>
            </a:r>
            <a:r>
              <a:rPr lang="en-US" b="1" dirty="0"/>
              <a:t>Public Safety User Interface Resource Library</a:t>
            </a:r>
          </a:p>
          <a:p>
            <a:r>
              <a:rPr lang="en-US" b="1" dirty="0"/>
              <a:t>Open-source repository </a:t>
            </a:r>
            <a:r>
              <a:rPr lang="en-US" dirty="0"/>
              <a:t>with all technical material</a:t>
            </a:r>
          </a:p>
          <a:p>
            <a:r>
              <a:rPr lang="en-US" dirty="0"/>
              <a:t>Inform the community about the findings</a:t>
            </a:r>
          </a:p>
          <a:p>
            <a:pPr lvl="1"/>
            <a:r>
              <a:rPr lang="en-US" dirty="0"/>
              <a:t>IEEE VR 2019 – Osaka, Japan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4F054-8EBC-4051-9079-FC7F4BCC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7656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B50C-6954-4450-896F-0CB4C5D7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Discussion and Q&amp;A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5EA6B-4D99-46DF-B2E7-0E08CA74C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15</a:t>
            </a:fld>
            <a:endParaRPr lang="pt-BR"/>
          </a:p>
        </p:txBody>
      </p:sp>
      <p:pic>
        <p:nvPicPr>
          <p:cNvPr id="5" name="Picture 4" descr="A flat screen television&#10;&#10;Description automatically generated">
            <a:extLst>
              <a:ext uri="{FF2B5EF4-FFF2-40B4-BE49-F238E27FC236}">
                <a16:creationId xmlns:a16="http://schemas.microsoft.com/office/drawing/2014/main" id="{6078307E-8E4D-4294-9E88-E402CEA92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61" y="2178018"/>
            <a:ext cx="9607061" cy="335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3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B50C-6954-4450-896F-0CB4C5D75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689B9-6101-4DAC-9A9C-2DD81360D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Schedule 1-1 interviews</a:t>
            </a:r>
          </a:p>
          <a:p>
            <a:r>
              <a:rPr lang="en-US" dirty="0"/>
              <a:t>Schedule Group meeting</a:t>
            </a:r>
          </a:p>
          <a:p>
            <a:r>
              <a:rPr lang="en-US" dirty="0"/>
              <a:t>Possibility to observe training sessions</a:t>
            </a:r>
          </a:p>
          <a:p>
            <a:r>
              <a:rPr lang="en-US" dirty="0"/>
              <a:t>Possibility to shadow operations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5EA6B-4D99-46DF-B2E7-0E08CA74C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0453-9E77-4A00-85FA-4AA24E2CF13D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024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813D-D8A0-4330-A609-74A5B987B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77D3F-BDE4-4F30-9065-69DF83FCF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technologies need to help the first responders’ to solve their real problem and not add another layer of complexity in their workflow. </a:t>
            </a:r>
          </a:p>
          <a:p>
            <a:r>
              <a:rPr lang="en-US" dirty="0"/>
              <a:t>The reality of public safety involves complex scenarios with many factors at play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BDA2A-63C6-46F4-AE36-B190E7B6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0453-9E77-4A00-85FA-4AA24E2CF13D}" type="slidenum">
              <a:rPr lang="pt-BR" smtClean="0"/>
              <a:pPr/>
              <a:t>17</a:t>
            </a:fld>
            <a:endParaRPr lang="pt-BR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779681-EB1E-4892-87A0-48816DDAECF8}"/>
              </a:ext>
            </a:extLst>
          </p:cNvPr>
          <p:cNvSpPr txBox="1">
            <a:spLocks/>
          </p:cNvSpPr>
          <p:nvPr/>
        </p:nvSpPr>
        <p:spPr>
          <a:xfrm>
            <a:off x="838200" y="4001294"/>
            <a:ext cx="10515600" cy="1432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User-centered approach </a:t>
            </a:r>
            <a:r>
              <a:rPr lang="en-US" dirty="0"/>
              <a:t>that can make the deployment and adoption of next-generation user interfaces reflect the first responders’ needs, requirements, and contexts of use.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806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3EE1A-FA62-410E-9874-F1C9269A6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4F054-8EBC-4051-9079-FC7F4BCC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t>18</a:t>
            </a:fld>
            <a:endParaRPr lang="pt-BR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9F239F5-E98E-4FC0-AB18-8B3E037964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1683442"/>
              </p:ext>
            </p:extLst>
          </p:nvPr>
        </p:nvGraphicFramePr>
        <p:xfrm>
          <a:off x="2246825" y="1530351"/>
          <a:ext cx="7698349" cy="4589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9365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1ED21E1-1DD5-4AAC-9D06-CD6B645F3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4F054-8EBC-4051-9079-FC7F4BCC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0453-9E77-4A00-85FA-4AA24E2CF13D}" type="slidenum">
              <a:rPr lang="pt-BR" smtClean="0"/>
              <a:t>19</a:t>
            </a:fld>
            <a:endParaRPr lang="pt-BR"/>
          </a:p>
        </p:txBody>
      </p:sp>
      <p:pic>
        <p:nvPicPr>
          <p:cNvPr id="1026" name="Picture 2" descr="https://i.imgur.com/jkDo9vx.jpg">
            <a:extLst>
              <a:ext uri="{FF2B5EF4-FFF2-40B4-BE49-F238E27FC236}">
                <a16:creationId xmlns:a16="http://schemas.microsoft.com/office/drawing/2014/main" id="{5511EE54-7D94-4831-990C-36F83850C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3"/>
          <a:stretch/>
        </p:blipFill>
        <p:spPr bwMode="auto">
          <a:xfrm>
            <a:off x="1221690" y="1983221"/>
            <a:ext cx="3208142" cy="192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motorolasolutions.com/content/dam/msi/images/solutions/fire-ems/ems-apx7000xe-ems-talking-1538.jpg">
            <a:extLst>
              <a:ext uri="{FF2B5EF4-FFF2-40B4-BE49-F238E27FC236}">
                <a16:creationId xmlns:a16="http://schemas.microsoft.com/office/drawing/2014/main" id="{EAE310F6-CC4E-430B-85C5-29B31A71F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" t="10604" r="5581" b="10078"/>
          <a:stretch/>
        </p:blipFill>
        <p:spPr bwMode="auto">
          <a:xfrm>
            <a:off x="1221690" y="4119242"/>
            <a:ext cx="3208143" cy="190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3apq3bncl82o596k2d1ydn1-wpengine.netdna-ssl.com/wp-content/uploads/2017/07/Screen-Shot-2017-07-07-at-11.52.00-AM-810x543.png">
            <a:extLst>
              <a:ext uri="{FF2B5EF4-FFF2-40B4-BE49-F238E27FC236}">
                <a16:creationId xmlns:a16="http://schemas.microsoft.com/office/drawing/2014/main" id="{94DC4A4A-5850-4AD9-B58F-ACF54BA74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7" b="12968"/>
          <a:stretch/>
        </p:blipFill>
        <p:spPr bwMode="auto">
          <a:xfrm>
            <a:off x="6725344" y="1995971"/>
            <a:ext cx="3208142" cy="190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vrfocus.com/wp-content/uploads/2018/04/police-vr-training.jpg">
            <a:extLst>
              <a:ext uri="{FF2B5EF4-FFF2-40B4-BE49-F238E27FC236}">
                <a16:creationId xmlns:a16="http://schemas.microsoft.com/office/drawing/2014/main" id="{343E67EA-48A6-45D8-8DBE-583726781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6" b="10471"/>
          <a:stretch/>
        </p:blipFill>
        <p:spPr bwMode="auto">
          <a:xfrm>
            <a:off x="6725344" y="4119242"/>
            <a:ext cx="3208142" cy="192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2F57F2-873A-4CA9-A1C2-046F60AF6BD9}"/>
              </a:ext>
            </a:extLst>
          </p:cNvPr>
          <p:cNvSpPr txBox="1"/>
          <p:nvPr/>
        </p:nvSpPr>
        <p:spPr>
          <a:xfrm>
            <a:off x="1598342" y="1434211"/>
            <a:ext cx="245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Conventional Interfaces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4CD5F6-D97F-4904-82AF-B5684BA68F36}"/>
              </a:ext>
            </a:extLst>
          </p:cNvPr>
          <p:cNvSpPr txBox="1"/>
          <p:nvPr/>
        </p:nvSpPr>
        <p:spPr>
          <a:xfrm>
            <a:off x="6947210" y="1434211"/>
            <a:ext cx="2764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 Generation Interfaces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F684C60-C73B-42C2-A565-47CB97EEA5FC}"/>
              </a:ext>
            </a:extLst>
          </p:cNvPr>
          <p:cNvCxnSpPr>
            <a:cxnSpLocks/>
          </p:cNvCxnSpPr>
          <p:nvPr/>
        </p:nvCxnSpPr>
        <p:spPr>
          <a:xfrm>
            <a:off x="4501662" y="1618877"/>
            <a:ext cx="215034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763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pt-BR" dirty="0"/>
              <a:t>About us</a:t>
            </a:r>
            <a:endParaRPr lang="en-US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685" y="1764758"/>
            <a:ext cx="1735230" cy="1735230"/>
          </a:xfrm>
          <a:prstGeom prst="ellipse">
            <a:avLst/>
          </a:prstGeom>
          <a:ln w="63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0453-9E77-4A00-85FA-4AA24E2CF13D}" type="slidenum">
              <a:rPr lang="pt-BR" smtClean="0"/>
              <a:pPr/>
              <a:t>2</a:t>
            </a:fld>
            <a:endParaRPr lang="pt-BR"/>
          </a:p>
        </p:txBody>
      </p:sp>
      <p:pic>
        <p:nvPicPr>
          <p:cNvPr id="2050" name="Picture 2" descr="http://virtualreality.duke.edu/wp-content/uploads/2012/11/regis-150x150.png">
            <a:extLst>
              <a:ext uri="{FF2B5EF4-FFF2-40B4-BE49-F238E27FC236}">
                <a16:creationId xmlns:a16="http://schemas.microsoft.com/office/drawing/2014/main" id="{F2CEB238-0EAD-463C-A75E-FCCC50AB7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471" y="1767838"/>
            <a:ext cx="1735230" cy="1735230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ço Reservado para Conteúdo 5">
            <a:extLst>
              <a:ext uri="{FF2B5EF4-FFF2-40B4-BE49-F238E27FC236}">
                <a16:creationId xmlns:a16="http://schemas.microsoft.com/office/drawing/2014/main" id="{63F096EC-C229-4156-8176-8A5D57F95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9010" y="4222546"/>
            <a:ext cx="2982853" cy="173196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400" dirty="0"/>
              <a:t>Project Principal Investigator</a:t>
            </a:r>
          </a:p>
          <a:p>
            <a:r>
              <a:rPr lang="en-US" sz="1400" dirty="0"/>
              <a:t>Director of the Duke immersive Virtual Environment (</a:t>
            </a:r>
            <a:r>
              <a:rPr lang="en-US" sz="1400" dirty="0" err="1"/>
              <a:t>DiVE</a:t>
            </a:r>
            <a:r>
              <a:rPr lang="en-US" sz="1400" dirty="0"/>
              <a:t>) Lab</a:t>
            </a:r>
          </a:p>
          <a:p>
            <a:r>
              <a:rPr lang="en-US" sz="1400" dirty="0"/>
              <a:t>Assistant Research Professor of Mechanical Engineering and Materials Science, and Computer Science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9805FF-3C1C-4ECF-A133-18F699515B0F}"/>
              </a:ext>
            </a:extLst>
          </p:cNvPr>
          <p:cNvSpPr txBox="1"/>
          <p:nvPr/>
        </p:nvSpPr>
        <p:spPr>
          <a:xfrm>
            <a:off x="4833154" y="3590899"/>
            <a:ext cx="2340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Jeronimo G. Grandi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1336DF-2CA1-406F-A66A-A8929F13FA94}"/>
              </a:ext>
            </a:extLst>
          </p:cNvPr>
          <p:cNvSpPr txBox="1"/>
          <p:nvPr/>
        </p:nvSpPr>
        <p:spPr>
          <a:xfrm>
            <a:off x="1570471" y="3590899"/>
            <a:ext cx="1735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Regis Kopper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EA3E55-704E-4269-91BB-A08A457B6BDB}"/>
              </a:ext>
            </a:extLst>
          </p:cNvPr>
          <p:cNvSpPr txBox="1"/>
          <p:nvPr/>
        </p:nvSpPr>
        <p:spPr>
          <a:xfrm>
            <a:off x="1385740" y="44965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2" name="Espaço Reservado para Conteúdo 5">
            <a:extLst>
              <a:ext uri="{FF2B5EF4-FFF2-40B4-BE49-F238E27FC236}">
                <a16:creationId xmlns:a16="http://schemas.microsoft.com/office/drawing/2014/main" id="{D0ABC6C3-6CE8-42B6-A0CE-E5971D2609B8}"/>
              </a:ext>
            </a:extLst>
          </p:cNvPr>
          <p:cNvSpPr txBox="1">
            <a:spLocks/>
          </p:cNvSpPr>
          <p:nvPr/>
        </p:nvSpPr>
        <p:spPr>
          <a:xfrm>
            <a:off x="4570952" y="4222546"/>
            <a:ext cx="2982853" cy="173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dirty="0"/>
              <a:t>Postdoctoral Associate – DiVE Lab</a:t>
            </a:r>
          </a:p>
          <a:p>
            <a:r>
              <a:rPr lang="pt-BR" sz="1400" dirty="0"/>
              <a:t>Ph.D. in Computer Science</a:t>
            </a:r>
          </a:p>
        </p:txBody>
      </p:sp>
      <p:pic>
        <p:nvPicPr>
          <p:cNvPr id="1026" name="Picture 2" descr="Mark Ogren">
            <a:extLst>
              <a:ext uri="{FF2B5EF4-FFF2-40B4-BE49-F238E27FC236}">
                <a16:creationId xmlns:a16="http://schemas.microsoft.com/office/drawing/2014/main" id="{4632ED9B-C065-4E18-A8A0-0AD89073E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99" y="1693236"/>
            <a:ext cx="1820115" cy="1820115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C94666-3D0F-4E6A-9722-86F8B7D21B20}"/>
              </a:ext>
            </a:extLst>
          </p:cNvPr>
          <p:cNvSpPr txBox="1"/>
          <p:nvPr/>
        </p:nvSpPr>
        <p:spPr>
          <a:xfrm>
            <a:off x="8826325" y="3590899"/>
            <a:ext cx="1565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Mark Ogren</a:t>
            </a:r>
          </a:p>
        </p:txBody>
      </p:sp>
      <p:sp>
        <p:nvSpPr>
          <p:cNvPr id="13" name="Espaço Reservado para Conteúdo 5">
            <a:extLst>
              <a:ext uri="{FF2B5EF4-FFF2-40B4-BE49-F238E27FC236}">
                <a16:creationId xmlns:a16="http://schemas.microsoft.com/office/drawing/2014/main" id="{6801EFAB-0F81-4CC0-A2B6-D78B066B2534}"/>
              </a:ext>
            </a:extLst>
          </p:cNvPr>
          <p:cNvSpPr txBox="1">
            <a:spLocks/>
          </p:cNvSpPr>
          <p:nvPr/>
        </p:nvSpPr>
        <p:spPr>
          <a:xfrm>
            <a:off x="8652530" y="4222545"/>
            <a:ext cx="2229836" cy="173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dirty="0"/>
              <a:t>IT Analyst at Duke</a:t>
            </a:r>
          </a:p>
          <a:p>
            <a:r>
              <a:rPr lang="pt-BR" sz="1400" dirty="0"/>
              <a:t>User Services Specialist</a:t>
            </a:r>
          </a:p>
          <a:p>
            <a:r>
              <a:rPr lang="pt-BR" sz="1400" dirty="0"/>
              <a:t>Volunteer </a:t>
            </a:r>
          </a:p>
        </p:txBody>
      </p:sp>
    </p:spTree>
    <p:extLst>
      <p:ext uri="{BB962C8B-B14F-4D97-AF65-F5344CB8AC3E}">
        <p14:creationId xmlns:p14="http://schemas.microsoft.com/office/powerpoint/2010/main" val="1527930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20</a:t>
            </a:fld>
            <a:endParaRPr lang="pt-BR"/>
          </a:p>
        </p:txBody>
      </p:sp>
      <p:pic>
        <p:nvPicPr>
          <p:cNvPr id="8" name="Picture 7" descr="A group of people watching television in a dark room&#10;&#10;Description automatically generated">
            <a:extLst>
              <a:ext uri="{FF2B5EF4-FFF2-40B4-BE49-F238E27FC236}">
                <a16:creationId xmlns:a16="http://schemas.microsoft.com/office/drawing/2014/main" id="{6E04A03A-D0F4-4377-9074-705FFE14A2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4"/>
          <a:stretch/>
        </p:blipFill>
        <p:spPr>
          <a:xfrm>
            <a:off x="633046" y="2048981"/>
            <a:ext cx="11063235" cy="2914905"/>
          </a:xfrm>
          <a:prstGeom prst="rect">
            <a:avLst/>
          </a:prstGeom>
        </p:spPr>
      </p:pic>
      <p:sp>
        <p:nvSpPr>
          <p:cNvPr id="32" name="Retângulo 6">
            <a:extLst>
              <a:ext uri="{FF2B5EF4-FFF2-40B4-BE49-F238E27FC236}">
                <a16:creationId xmlns:a16="http://schemas.microsoft.com/office/drawing/2014/main" id="{D38F7E6E-D07C-4558-A1FD-DB0390D351E3}"/>
              </a:ext>
            </a:extLst>
          </p:cNvPr>
          <p:cNvSpPr/>
          <p:nvPr/>
        </p:nvSpPr>
        <p:spPr>
          <a:xfrm>
            <a:off x="3633857" y="1833496"/>
            <a:ext cx="7620297" cy="1262129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6">
            <a:extLst>
              <a:ext uri="{FF2B5EF4-FFF2-40B4-BE49-F238E27FC236}">
                <a16:creationId xmlns:a16="http://schemas.microsoft.com/office/drawing/2014/main" id="{969B897F-AA49-43E3-A033-E0AB060DFCE6}"/>
              </a:ext>
            </a:extLst>
          </p:cNvPr>
          <p:cNvSpPr/>
          <p:nvPr/>
        </p:nvSpPr>
        <p:spPr>
          <a:xfrm>
            <a:off x="3633856" y="3326921"/>
            <a:ext cx="7925098" cy="1921354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1A5EE2C-A34E-4C74-85FC-D1C47D771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6789" y="5293460"/>
            <a:ext cx="7638422" cy="948366"/>
          </a:xfrm>
        </p:spPr>
        <p:txBody>
          <a:bodyPr>
            <a:normAutofit/>
          </a:bodyPr>
          <a:lstStyle/>
          <a:p>
            <a:r>
              <a:rPr lang="en-US" sz="1800" dirty="0"/>
              <a:t>Close </a:t>
            </a:r>
            <a:r>
              <a:rPr lang="en-US" sz="1800" b="1" dirty="0"/>
              <a:t>observation</a:t>
            </a:r>
            <a:r>
              <a:rPr lang="en-US" sz="1800" dirty="0"/>
              <a:t> and </a:t>
            </a:r>
            <a:r>
              <a:rPr lang="en-US" sz="1800" b="1" dirty="0"/>
              <a:t>documentation</a:t>
            </a:r>
            <a:r>
              <a:rPr lang="en-US" sz="1800" dirty="0"/>
              <a:t> of the culture at each of the PSOs</a:t>
            </a:r>
          </a:p>
          <a:p>
            <a:pPr lvl="1"/>
            <a:r>
              <a:rPr lang="en-US" sz="1600" dirty="0"/>
              <a:t>Meetings and Interviews, training observation, shadow operations</a:t>
            </a:r>
          </a:p>
          <a:p>
            <a:pPr marL="457189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11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21</a:t>
            </a:fld>
            <a:endParaRPr lang="pt-BR"/>
          </a:p>
        </p:txBody>
      </p:sp>
      <p:pic>
        <p:nvPicPr>
          <p:cNvPr id="8" name="Picture 7" descr="A group of people watching television in a dark room&#10;&#10;Description automatically generated">
            <a:extLst>
              <a:ext uri="{FF2B5EF4-FFF2-40B4-BE49-F238E27FC236}">
                <a16:creationId xmlns:a16="http://schemas.microsoft.com/office/drawing/2014/main" id="{6E04A03A-D0F4-4377-9074-705FFE14A2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1"/>
          <a:stretch/>
        </p:blipFill>
        <p:spPr>
          <a:xfrm>
            <a:off x="633046" y="2048981"/>
            <a:ext cx="11063235" cy="2904856"/>
          </a:xfrm>
          <a:prstGeom prst="rect">
            <a:avLst/>
          </a:prstGeom>
        </p:spPr>
      </p:pic>
      <p:sp>
        <p:nvSpPr>
          <p:cNvPr id="5" name="Retângulo 6">
            <a:extLst>
              <a:ext uri="{FF2B5EF4-FFF2-40B4-BE49-F238E27FC236}">
                <a16:creationId xmlns:a16="http://schemas.microsoft.com/office/drawing/2014/main" id="{CC857BA2-0FDD-4EE0-A3F5-9B2181E247E6}"/>
              </a:ext>
            </a:extLst>
          </p:cNvPr>
          <p:cNvSpPr/>
          <p:nvPr/>
        </p:nvSpPr>
        <p:spPr>
          <a:xfrm>
            <a:off x="6184480" y="1833496"/>
            <a:ext cx="5069674" cy="1262129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6">
            <a:extLst>
              <a:ext uri="{FF2B5EF4-FFF2-40B4-BE49-F238E27FC236}">
                <a16:creationId xmlns:a16="http://schemas.microsoft.com/office/drawing/2014/main" id="{1945B314-540B-49C6-BC92-AE52E80AA039}"/>
              </a:ext>
            </a:extLst>
          </p:cNvPr>
          <p:cNvSpPr/>
          <p:nvPr/>
        </p:nvSpPr>
        <p:spPr>
          <a:xfrm>
            <a:off x="6286500" y="3326921"/>
            <a:ext cx="5272454" cy="1921354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44E6AAB-CAF6-45CD-9211-AA016D4E4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6789" y="5293460"/>
            <a:ext cx="7638422" cy="948366"/>
          </a:xfrm>
        </p:spPr>
        <p:txBody>
          <a:bodyPr>
            <a:normAutofit/>
          </a:bodyPr>
          <a:lstStyle/>
          <a:p>
            <a:r>
              <a:rPr lang="en-US" sz="1800" b="1" dirty="0"/>
              <a:t>Travel</a:t>
            </a:r>
            <a:r>
              <a:rPr lang="en-US" sz="1800" dirty="0"/>
              <a:t> and </a:t>
            </a:r>
            <a:r>
              <a:rPr lang="en-US" sz="1800" b="1" dirty="0"/>
              <a:t>selection</a:t>
            </a:r>
            <a:r>
              <a:rPr lang="en-US" sz="1800" dirty="0"/>
              <a:t> tasks in VEs in the context of identified critical elements for each public safety disciplines</a:t>
            </a:r>
          </a:p>
          <a:p>
            <a:r>
              <a:rPr lang="en-US" sz="1600" dirty="0"/>
              <a:t>The main goal of this phase is to establish what techniques are preferable to use</a:t>
            </a:r>
          </a:p>
          <a:p>
            <a:pPr marL="457189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049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22</a:t>
            </a:fld>
            <a:endParaRPr lang="pt-BR"/>
          </a:p>
        </p:txBody>
      </p:sp>
      <p:pic>
        <p:nvPicPr>
          <p:cNvPr id="8" name="Picture 7" descr="A group of people watching television in a dark room&#10;&#10;Description automatically generated">
            <a:extLst>
              <a:ext uri="{FF2B5EF4-FFF2-40B4-BE49-F238E27FC236}">
                <a16:creationId xmlns:a16="http://schemas.microsoft.com/office/drawing/2014/main" id="{6E04A03A-D0F4-4377-9074-705FFE14A2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4"/>
          <a:stretch/>
        </p:blipFill>
        <p:spPr>
          <a:xfrm>
            <a:off x="633046" y="2048981"/>
            <a:ext cx="11063235" cy="2914905"/>
          </a:xfrm>
          <a:prstGeom prst="rect">
            <a:avLst/>
          </a:prstGeom>
        </p:spPr>
      </p:pic>
      <p:sp>
        <p:nvSpPr>
          <p:cNvPr id="5" name="Retângulo 6">
            <a:extLst>
              <a:ext uri="{FF2B5EF4-FFF2-40B4-BE49-F238E27FC236}">
                <a16:creationId xmlns:a16="http://schemas.microsoft.com/office/drawing/2014/main" id="{2783D1FD-7ED2-43E2-ADB6-BE1911DD6455}"/>
              </a:ext>
            </a:extLst>
          </p:cNvPr>
          <p:cNvSpPr/>
          <p:nvPr/>
        </p:nvSpPr>
        <p:spPr>
          <a:xfrm>
            <a:off x="8791574" y="1833496"/>
            <a:ext cx="2462579" cy="1262129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6">
            <a:extLst>
              <a:ext uri="{FF2B5EF4-FFF2-40B4-BE49-F238E27FC236}">
                <a16:creationId xmlns:a16="http://schemas.microsoft.com/office/drawing/2014/main" id="{D9066790-B4D0-4B36-A786-366971D1D8CF}"/>
              </a:ext>
            </a:extLst>
          </p:cNvPr>
          <p:cNvSpPr/>
          <p:nvPr/>
        </p:nvSpPr>
        <p:spPr>
          <a:xfrm>
            <a:off x="8631354" y="3326921"/>
            <a:ext cx="2927600" cy="1921354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ED789FA-447B-4B07-80BD-6C2C1D7E7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6789" y="5293460"/>
            <a:ext cx="7638422" cy="948366"/>
          </a:xfrm>
        </p:spPr>
        <p:txBody>
          <a:bodyPr>
            <a:normAutofit/>
          </a:bodyPr>
          <a:lstStyle/>
          <a:p>
            <a:r>
              <a:rPr lang="en-US" sz="1800" dirty="0"/>
              <a:t>Combine most effective interaction techniques with cognitive aids for enhanced situational awareness and wayfinding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901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23</a:t>
            </a:fld>
            <a:endParaRPr lang="pt-BR"/>
          </a:p>
        </p:txBody>
      </p:sp>
      <p:pic>
        <p:nvPicPr>
          <p:cNvPr id="8" name="Picture 7" descr="A group of people watching television in a dark room&#10;&#10;Description automatically generated">
            <a:extLst>
              <a:ext uri="{FF2B5EF4-FFF2-40B4-BE49-F238E27FC236}">
                <a16:creationId xmlns:a16="http://schemas.microsoft.com/office/drawing/2014/main" id="{6E04A03A-D0F4-4377-9074-705FFE14A2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492"/>
          <a:stretch/>
        </p:blipFill>
        <p:spPr>
          <a:xfrm>
            <a:off x="642671" y="2048981"/>
            <a:ext cx="11063235" cy="2904856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8D62EA8-F805-4ACC-A4DD-ABEC510F4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6789" y="5293460"/>
            <a:ext cx="7638422" cy="948366"/>
          </a:xfrm>
        </p:spPr>
        <p:txBody>
          <a:bodyPr>
            <a:normAutofit/>
          </a:bodyPr>
          <a:lstStyle/>
          <a:p>
            <a:r>
              <a:rPr lang="en-US" sz="1800" dirty="0"/>
              <a:t>The goal of this phase is to design a VE for a critical situation that needs a response from fire, EMS and law enforcement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54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F59F2-B306-4343-9D18-FFB58698D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FCFA6-F716-4BB9-B815-66554AEFF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  <a:p>
            <a:r>
              <a:rPr lang="en-US" dirty="0"/>
              <a:t>Project Phases</a:t>
            </a:r>
          </a:p>
          <a:p>
            <a:r>
              <a:rPr lang="en-US" dirty="0"/>
              <a:t>Methodology</a:t>
            </a:r>
          </a:p>
          <a:p>
            <a:r>
              <a:rPr lang="en-US" dirty="0"/>
              <a:t>Expected Results</a:t>
            </a:r>
          </a:p>
          <a:p>
            <a:r>
              <a:rPr lang="en-US" dirty="0"/>
              <a:t>Discussion and Q&amp;A</a:t>
            </a:r>
          </a:p>
          <a:p>
            <a:r>
              <a:rPr lang="en-US" dirty="0"/>
              <a:t>Next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5773A-AF9E-4F52-AF0B-D9DAFD65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0453-9E77-4A00-85FA-4AA24E2CF13D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4760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8D8B4-399D-4FA8-A525-68CCD81B2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4D124-EC99-4EFA-9572-402EED8B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B398A-8069-44C6-AEC5-27DE159BB58E}"/>
              </a:ext>
            </a:extLst>
          </p:cNvPr>
          <p:cNvSpPr txBox="1"/>
          <p:nvPr/>
        </p:nvSpPr>
        <p:spPr>
          <a:xfrm>
            <a:off x="1137500" y="1674110"/>
            <a:ext cx="9916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Design</a:t>
            </a:r>
            <a:r>
              <a:rPr lang="en-US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prototype</a:t>
            </a:r>
            <a:r>
              <a:rPr lang="en-US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evaluate</a:t>
            </a:r>
            <a:r>
              <a:rPr lang="en-US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user interfaces for the next generation public safety ecosystem and its first responders.</a:t>
            </a:r>
          </a:p>
        </p:txBody>
      </p:sp>
    </p:spTree>
    <p:extLst>
      <p:ext uri="{BB962C8B-B14F-4D97-AF65-F5344CB8AC3E}">
        <p14:creationId xmlns:p14="http://schemas.microsoft.com/office/powerpoint/2010/main" val="2430602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8D8B4-399D-4FA8-A525-68CCD81B2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4D124-EC99-4EFA-9572-402EED8B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B398A-8069-44C6-AEC5-27DE159BB58E}"/>
              </a:ext>
            </a:extLst>
          </p:cNvPr>
          <p:cNvSpPr txBox="1"/>
          <p:nvPr/>
        </p:nvSpPr>
        <p:spPr>
          <a:xfrm>
            <a:off x="1137500" y="1674110"/>
            <a:ext cx="9916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Design</a:t>
            </a:r>
            <a:r>
              <a:rPr lang="en-US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prototype</a:t>
            </a:r>
            <a:r>
              <a:rPr lang="en-US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evaluate</a:t>
            </a:r>
            <a:r>
              <a:rPr lang="en-US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user interfaces for the next generation public safety ecosystem and its first responders.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B1E47CA-F612-442C-9798-904C729CFD94}"/>
              </a:ext>
            </a:extLst>
          </p:cNvPr>
          <p:cNvSpPr txBox="1">
            <a:spLocks/>
          </p:cNvSpPr>
          <p:nvPr/>
        </p:nvSpPr>
        <p:spPr>
          <a:xfrm>
            <a:off x="1621440" y="3508146"/>
            <a:ext cx="8949117" cy="263671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Partner with PSOs in order to fully understand the </a:t>
            </a:r>
            <a:r>
              <a:rPr lang="en-US" b="1" dirty="0"/>
              <a:t>needs </a:t>
            </a:r>
            <a:r>
              <a:rPr lang="en-US" dirty="0"/>
              <a:t>and</a:t>
            </a:r>
            <a:r>
              <a:rPr lang="en-US" b="1" dirty="0"/>
              <a:t> expectations </a:t>
            </a:r>
            <a:r>
              <a:rPr lang="en-US" dirty="0"/>
              <a:t>of first responders</a:t>
            </a:r>
          </a:p>
          <a:p>
            <a:pPr lvl="1"/>
            <a:r>
              <a:rPr lang="en-US" dirty="0"/>
              <a:t>First responders contribute through their </a:t>
            </a:r>
            <a:r>
              <a:rPr lang="en-US" b="1" dirty="0"/>
              <a:t>feedback </a:t>
            </a:r>
            <a:r>
              <a:rPr lang="en-US" dirty="0"/>
              <a:t>and</a:t>
            </a:r>
            <a:r>
              <a:rPr lang="en-US" b="1" dirty="0"/>
              <a:t> experience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Wake County EMS, </a:t>
            </a:r>
            <a:r>
              <a:rPr lang="en-US" dirty="0"/>
              <a:t>Durham Fire Department and Hillsborough Police Department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endParaRPr lang="en-US" b="1" dirty="0"/>
          </a:p>
          <a:p>
            <a:r>
              <a:rPr lang="en-US" b="1" dirty="0"/>
              <a:t>Immersive virtual reality (VR) </a:t>
            </a:r>
            <a:r>
              <a:rPr lang="en-US" dirty="0"/>
              <a:t>as a simulation platform to </a:t>
            </a:r>
            <a:r>
              <a:rPr lang="en-US" b="1" dirty="0"/>
              <a:t>evaluate UI designs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Through VR, we can achieve </a:t>
            </a:r>
            <a:r>
              <a:rPr lang="en-US" b="1" dirty="0"/>
              <a:t>high levels of realism</a:t>
            </a:r>
            <a:r>
              <a:rPr lang="en-US" dirty="0"/>
              <a:t> with computer simulation.</a:t>
            </a:r>
          </a:p>
          <a:p>
            <a:pPr lvl="1"/>
            <a:r>
              <a:rPr lang="en-US" dirty="0"/>
              <a:t>There are no risks to the user</a:t>
            </a:r>
          </a:p>
          <a:p>
            <a:pPr lvl="1"/>
            <a:r>
              <a:rPr lang="en-US" dirty="0"/>
              <a:t>Simulations can be repeated and tweaked as many times as necessary in a safe and effortless manner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655DD-4229-4A84-AFF6-9E1E59181981}"/>
              </a:ext>
            </a:extLst>
          </p:cNvPr>
          <p:cNvSpPr txBox="1"/>
          <p:nvPr/>
        </p:nvSpPr>
        <p:spPr>
          <a:xfrm>
            <a:off x="1092065" y="2826635"/>
            <a:ext cx="991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How?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244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3EE1A-FA62-410E-9874-F1C9269A6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4D6FF7-02AB-4EAA-A4C4-1017C6182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project addresses Goal 2 of the NIST Public Safety Innovation Accelerator Program – User Interface (PSIAP-UI): </a:t>
            </a:r>
            <a:r>
              <a:rPr lang="en-US" b="1" dirty="0"/>
              <a:t>Research on the Effectiveness and Transferability of AR/VR Simulations. </a:t>
            </a:r>
          </a:p>
          <a:p>
            <a:r>
              <a:rPr lang="en-US" dirty="0"/>
              <a:t>The interfaces are envisioned with the capability of the </a:t>
            </a:r>
            <a:r>
              <a:rPr lang="en-US" b="1" dirty="0"/>
              <a:t>FirstNet </a:t>
            </a:r>
            <a:endParaRPr lang="en-US" dirty="0"/>
          </a:p>
          <a:p>
            <a:pPr lvl="1"/>
            <a:r>
              <a:rPr lang="en-US" dirty="0"/>
              <a:t>Interoperable high-speed broadband LTE network </a:t>
            </a:r>
          </a:p>
          <a:p>
            <a:pPr lvl="1"/>
            <a:r>
              <a:rPr lang="en-US" dirty="0"/>
              <a:t>Handle critical situations that goes beyond a common voice communication channel</a:t>
            </a:r>
          </a:p>
          <a:p>
            <a:r>
              <a:rPr lang="en-US" dirty="0"/>
              <a:t>First responders will have the opportunity to: </a:t>
            </a:r>
          </a:p>
          <a:p>
            <a:pPr lvl="1"/>
            <a:r>
              <a:rPr lang="en-US" dirty="0"/>
              <a:t>Learn the precise </a:t>
            </a:r>
            <a:r>
              <a:rPr lang="en-US" b="1" dirty="0"/>
              <a:t>location of indoor and outdoor</a:t>
            </a:r>
            <a:r>
              <a:rPr lang="en-US" dirty="0"/>
              <a:t> points of interest</a:t>
            </a:r>
          </a:p>
          <a:p>
            <a:pPr lvl="1"/>
            <a:r>
              <a:rPr lang="en-US" dirty="0"/>
              <a:t>Receive </a:t>
            </a:r>
            <a:r>
              <a:rPr lang="en-US" b="1" dirty="0"/>
              <a:t>real-time data analytics </a:t>
            </a:r>
            <a:r>
              <a:rPr lang="en-US" dirty="0"/>
              <a:t>that are relevant to the mission</a:t>
            </a:r>
          </a:p>
          <a:p>
            <a:pPr lvl="1"/>
            <a:r>
              <a:rPr lang="en-US" dirty="0"/>
              <a:t>Have assurances for </a:t>
            </a:r>
            <a:r>
              <a:rPr lang="en-US" b="1" dirty="0"/>
              <a:t>clear and reliable mission critical voice communications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4F054-8EBC-4051-9079-FC7F4BCC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0453-9E77-4A00-85FA-4AA24E2CF13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4820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6201-0705-482B-88D3-0CE7CD8C7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SCR_Program_Summary_Video_Download">
            <a:hlinkClick r:id="" action="ppaction://media"/>
            <a:extLst>
              <a:ext uri="{FF2B5EF4-FFF2-40B4-BE49-F238E27FC236}">
                <a16:creationId xmlns:a16="http://schemas.microsoft.com/office/drawing/2014/main" id="{C86DFC7F-D931-4718-B925-0F41E5B967E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1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84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8E2B0-A1E8-4655-AEC8-9B731DBC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0453-9E77-4A00-85FA-4AA24E2CF13D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80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8</a:t>
            </a:fld>
            <a:endParaRPr lang="pt-BR"/>
          </a:p>
        </p:txBody>
      </p:sp>
      <p:pic>
        <p:nvPicPr>
          <p:cNvPr id="5" name="Picture 4" descr="A flat screen television&#10;&#10;Description automatically generated">
            <a:extLst>
              <a:ext uri="{FF2B5EF4-FFF2-40B4-BE49-F238E27FC236}">
                <a16:creationId xmlns:a16="http://schemas.microsoft.com/office/drawing/2014/main" id="{6B67F50D-BD4E-4382-AD18-5B8E96DD4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" y="2008192"/>
            <a:ext cx="11136923" cy="389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69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9</a:t>
            </a:fld>
            <a:endParaRPr lang="pt-BR"/>
          </a:p>
        </p:txBody>
      </p:sp>
      <p:pic>
        <p:nvPicPr>
          <p:cNvPr id="5" name="Picture 4" descr="A flat screen television&#10;&#10;Description automatically generated">
            <a:extLst>
              <a:ext uri="{FF2B5EF4-FFF2-40B4-BE49-F238E27FC236}">
                <a16:creationId xmlns:a16="http://schemas.microsoft.com/office/drawing/2014/main" id="{6B67F50D-BD4E-4382-AD18-5B8E96DD4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" y="2008192"/>
            <a:ext cx="11136923" cy="3894277"/>
          </a:xfrm>
          <a:prstGeom prst="rect">
            <a:avLst/>
          </a:prstGeom>
        </p:spPr>
      </p:pic>
      <p:sp>
        <p:nvSpPr>
          <p:cNvPr id="6" name="Retângulo 6">
            <a:extLst>
              <a:ext uri="{FF2B5EF4-FFF2-40B4-BE49-F238E27FC236}">
                <a16:creationId xmlns:a16="http://schemas.microsoft.com/office/drawing/2014/main" id="{DDA81E1E-7D98-4EBF-8543-F047447D2BB1}"/>
              </a:ext>
            </a:extLst>
          </p:cNvPr>
          <p:cNvSpPr/>
          <p:nvPr/>
        </p:nvSpPr>
        <p:spPr>
          <a:xfrm>
            <a:off x="3633857" y="1833496"/>
            <a:ext cx="7620297" cy="1224029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ADDBB57-3D3B-4DE1-9EDB-8092791EC0C7}"/>
              </a:ext>
            </a:extLst>
          </p:cNvPr>
          <p:cNvSpPr/>
          <p:nvPr/>
        </p:nvSpPr>
        <p:spPr>
          <a:xfrm>
            <a:off x="3633857" y="3270321"/>
            <a:ext cx="7493018" cy="2806844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1568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D9A78"/>
    </a:accent1>
    <a:accent2>
      <a:srgbClr val="8BC145"/>
    </a:accent2>
    <a:accent3>
      <a:srgbClr val="36AFCE"/>
    </a:accent3>
    <a:accent4>
      <a:srgbClr val="1D6FA9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D9A78"/>
    </a:accent1>
    <a:accent2>
      <a:srgbClr val="8BC145"/>
    </a:accent2>
    <a:accent3>
      <a:srgbClr val="36AFCE"/>
    </a:accent3>
    <a:accent4>
      <a:srgbClr val="1D6FA9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D9A78"/>
    </a:accent1>
    <a:accent2>
      <a:srgbClr val="8BC145"/>
    </a:accent2>
    <a:accent3>
      <a:srgbClr val="36AFCE"/>
    </a:accent3>
    <a:accent4>
      <a:srgbClr val="1D6FA9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1019</TotalTime>
  <Words>1135</Words>
  <Application>Microsoft Office PowerPoint</Application>
  <PresentationFormat>Widescreen</PresentationFormat>
  <Paragraphs>175</Paragraphs>
  <Slides>23</Slides>
  <Notes>20</Notes>
  <HiddenSlides>7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Segoe UI</vt:lpstr>
      <vt:lpstr>Segoe UI Light</vt:lpstr>
      <vt:lpstr>Office Theme</vt:lpstr>
      <vt:lpstr>Design, Prototyping and Evaluation of  Next Generation Public Safety User Interfaces </vt:lpstr>
      <vt:lpstr>About us</vt:lpstr>
      <vt:lpstr>Agenda</vt:lpstr>
      <vt:lpstr>Goals</vt:lpstr>
      <vt:lpstr>Goals</vt:lpstr>
      <vt:lpstr>The Project</vt:lpstr>
      <vt:lpstr>PowerPoint Presentation</vt:lpstr>
      <vt:lpstr>Project Overview</vt:lpstr>
      <vt:lpstr>Project Overview</vt:lpstr>
      <vt:lpstr>Project Overview</vt:lpstr>
      <vt:lpstr>Project Overview</vt:lpstr>
      <vt:lpstr>Project Overview</vt:lpstr>
      <vt:lpstr>Requirement Analysis (11/2018 – 05/2019)</vt:lpstr>
      <vt:lpstr>Expected Results</vt:lpstr>
      <vt:lpstr>Discussion and Q&amp;A</vt:lpstr>
      <vt:lpstr>Next Steps</vt:lpstr>
      <vt:lpstr>The Project</vt:lpstr>
      <vt:lpstr>Methodology</vt:lpstr>
      <vt:lpstr>The Project</vt:lpstr>
      <vt:lpstr>Project Overview</vt:lpstr>
      <vt:lpstr>Project Overview</vt:lpstr>
      <vt:lpstr>Project Overview</vt:lpstr>
      <vt:lpstr>Project Overview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Thesis Proposal Jerônimo</dc:title>
  <dc:creator>jeronimo</dc:creator>
  <cp:lastModifiedBy>Jeronimo Grandi, Ph.D.</cp:lastModifiedBy>
  <cp:revision>31</cp:revision>
  <dcterms:created xsi:type="dcterms:W3CDTF">2015-10-19T15:34:21Z</dcterms:created>
  <dcterms:modified xsi:type="dcterms:W3CDTF">2019-02-13T21:46:06Z</dcterms:modified>
</cp:coreProperties>
</file>